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3948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2999" y="1444371"/>
            <a:ext cx="7023100" cy="7493634"/>
          </a:xfrm>
          <a:custGeom>
            <a:avLst/>
            <a:gdLst/>
            <a:ahLst/>
            <a:cxnLst/>
            <a:rect l="l" t="t" r="r" b="b"/>
            <a:pathLst>
              <a:path w="7023100" h="7493634">
                <a:moveTo>
                  <a:pt x="0" y="0"/>
                </a:moveTo>
                <a:lnTo>
                  <a:pt x="7022592" y="0"/>
                </a:lnTo>
                <a:lnTo>
                  <a:pt x="7022592" y="7493508"/>
                </a:lnTo>
                <a:lnTo>
                  <a:pt x="0" y="74935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onder.cdc.gov/wonder/help/mcd.html" TargetMode="External"/><Relationship Id="rId2" Type="http://schemas.openxmlformats.org/officeDocument/2006/relationships/hyperlink" Target="http://wonder.cdc.gov/mcd-icd10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95573"/>
              </p:ext>
            </p:extLst>
          </p:nvPr>
        </p:nvGraphicFramePr>
        <p:xfrm>
          <a:off x="457200" y="1527810"/>
          <a:ext cx="6851645" cy="73281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4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0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35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42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78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16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6433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65430" marR="262890" indent="15240">
                        <a:lnSpc>
                          <a:spcPts val="800"/>
                        </a:lnSpc>
                      </a:pPr>
                      <a:r>
                        <a:rPr sz="75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Demographic  cha</a:t>
                      </a:r>
                      <a:r>
                        <a:rPr sz="750" b="1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</a:t>
                      </a:r>
                      <a:r>
                        <a:rPr sz="75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ac</a:t>
                      </a:r>
                      <a:r>
                        <a:rPr sz="750" b="1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75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eristic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2014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2015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2016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2017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2018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0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75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No.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895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58750" marR="154940" indent="80645">
                        <a:lnSpc>
                          <a:spcPts val="800"/>
                        </a:lnSpc>
                        <a:spcBef>
                          <a:spcPts val="415"/>
                        </a:spcBef>
                      </a:pPr>
                      <a:r>
                        <a:rPr sz="750" b="1" spc="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</a:t>
                      </a:r>
                      <a:r>
                        <a:rPr lang="en-US" sz="750" b="1" spc="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*</a:t>
                      </a:r>
                      <a:r>
                        <a:rPr sz="750" b="1" spc="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 </a:t>
                      </a: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(95%</a:t>
                      </a:r>
                      <a:r>
                        <a:rPr sz="750" b="1" spc="-1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50" b="1" spc="-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CI)</a:t>
                      </a:r>
                      <a:endParaRPr sz="750" dirty="0">
                        <a:latin typeface="Century Gothic"/>
                        <a:cs typeface="Century Gothic"/>
                      </a:endParaRPr>
                    </a:p>
                  </a:txBody>
                  <a:tcPr marL="0" marR="0" marT="5270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75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No.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895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58750" marR="154940" indent="80645">
                        <a:lnSpc>
                          <a:spcPts val="800"/>
                        </a:lnSpc>
                        <a:spcBef>
                          <a:spcPts val="415"/>
                        </a:spcBef>
                      </a:pPr>
                      <a:r>
                        <a:rPr sz="750" b="1" spc="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</a:t>
                      </a:r>
                      <a:r>
                        <a:rPr lang="en-US" sz="750" b="1" spc="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*</a:t>
                      </a:r>
                      <a:r>
                        <a:rPr sz="750" b="1" spc="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(95%</a:t>
                      </a:r>
                      <a:r>
                        <a:rPr sz="750" b="1" spc="-1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50" b="1" spc="-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CI)</a:t>
                      </a:r>
                      <a:endParaRPr sz="750" dirty="0">
                        <a:latin typeface="Century Gothic"/>
                        <a:cs typeface="Century Gothic"/>
                      </a:endParaRPr>
                    </a:p>
                  </a:txBody>
                  <a:tcPr marL="0" marR="0" marT="5270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75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No.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895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59385" marR="155575" indent="80645">
                        <a:lnSpc>
                          <a:spcPts val="800"/>
                        </a:lnSpc>
                        <a:spcBef>
                          <a:spcPts val="415"/>
                        </a:spcBef>
                      </a:pPr>
                      <a:r>
                        <a:rPr sz="750" b="1" spc="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</a:t>
                      </a:r>
                      <a:r>
                        <a:rPr lang="en-US" sz="750" b="1" spc="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*</a:t>
                      </a:r>
                      <a:r>
                        <a:rPr sz="750" b="1" spc="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 </a:t>
                      </a: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(95%</a:t>
                      </a:r>
                      <a:r>
                        <a:rPr sz="750" b="1" spc="-13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50" b="1" spc="-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CI)</a:t>
                      </a:r>
                      <a:endParaRPr sz="750" dirty="0">
                        <a:latin typeface="Century Gothic"/>
                        <a:cs typeface="Century Gothic"/>
                      </a:endParaRPr>
                    </a:p>
                  </a:txBody>
                  <a:tcPr marL="0" marR="0" marT="5270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75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No.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895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59385" marR="156210" indent="80645">
                        <a:lnSpc>
                          <a:spcPts val="800"/>
                        </a:lnSpc>
                        <a:spcBef>
                          <a:spcPts val="415"/>
                        </a:spcBef>
                      </a:pPr>
                      <a:r>
                        <a:rPr sz="750" b="1" spc="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</a:t>
                      </a:r>
                      <a:r>
                        <a:rPr lang="en-US" sz="750" b="1" spc="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*</a:t>
                      </a:r>
                      <a:r>
                        <a:rPr sz="750" b="1" spc="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 </a:t>
                      </a: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(95%</a:t>
                      </a:r>
                      <a:r>
                        <a:rPr sz="750" b="1" spc="-13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50" b="1" spc="-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CI)</a:t>
                      </a:r>
                      <a:endParaRPr sz="750" dirty="0">
                        <a:latin typeface="Century Gothic"/>
                        <a:cs typeface="Century Gothic"/>
                      </a:endParaRPr>
                    </a:p>
                  </a:txBody>
                  <a:tcPr marL="0" marR="0" marT="5270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750" b="1" spc="-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750" b="1" spc="-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o</a:t>
                      </a:r>
                      <a:r>
                        <a:rPr sz="75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.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895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61290" marR="150495" indent="80645">
                        <a:lnSpc>
                          <a:spcPts val="800"/>
                        </a:lnSpc>
                        <a:spcBef>
                          <a:spcPts val="415"/>
                        </a:spcBef>
                      </a:pPr>
                      <a:r>
                        <a:rPr sz="750" b="1" spc="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</a:t>
                      </a:r>
                      <a:r>
                        <a:rPr lang="en-US" sz="750" b="1" spc="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*</a:t>
                      </a:r>
                      <a:r>
                        <a:rPr sz="750" b="1" spc="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 </a:t>
                      </a: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(95%</a:t>
                      </a:r>
                      <a:r>
                        <a:rPr sz="750" b="1" spc="-1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50" b="1" spc="-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CI)</a:t>
                      </a:r>
                      <a:endParaRPr sz="750" dirty="0">
                        <a:latin typeface="Century Gothic"/>
                        <a:cs typeface="Century Gothic"/>
                      </a:endParaRPr>
                    </a:p>
                  </a:txBody>
                  <a:tcPr marL="0" marR="0" marT="52705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49">
                <a:tc gridSpan="11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750" b="1" spc="-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Age </a:t>
                      </a: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group</a:t>
                      </a:r>
                      <a:r>
                        <a:rPr sz="75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50" b="1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(years)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32384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65" dirty="0">
                          <a:latin typeface="Arial"/>
                          <a:cs typeface="Arial"/>
                        </a:rPr>
                        <a:t>0–34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162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0.11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(0.09-0.13)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196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0.13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(0.11-0.15)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164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0.11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(0.09-0.13)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180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0.12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(0.10-0.14)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382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212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0.14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222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(0.12-0.16)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809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65" dirty="0">
                          <a:latin typeface="Arial"/>
                          <a:cs typeface="Arial"/>
                        </a:rPr>
                        <a:t>35–44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549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1.36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(1.24-1.47)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592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1.46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(1.34-1.58)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532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1.31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(1.20-1.43)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507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1.24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(1.13-1.35)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123825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499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1.21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(1.10-1.31)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65" dirty="0">
                          <a:latin typeface="Arial"/>
                          <a:cs typeface="Arial"/>
                        </a:rPr>
                        <a:t>45–54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4,108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9.45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(9.16-9.74)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3,659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8.47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(8.20-8.75)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3,026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7.07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(6.82-7.32)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2,556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6.03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(5.80-6.27)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2,040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4.90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286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(4.69-5.11)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65" dirty="0">
                          <a:latin typeface="Arial"/>
                          <a:cs typeface="Arial"/>
                        </a:rPr>
                        <a:t>55–64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9,976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24.89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(24.40-25.38)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9,678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23.68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(23.20-24.15)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9,011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21.73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(21.28-22.18)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8,275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19.70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(19.28-20.13)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7,297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17.26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3175" algn="ctr">
                        <a:lnSpc>
                          <a:spcPts val="819"/>
                        </a:lnSpc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(16.87-17.66)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65" dirty="0">
                          <a:latin typeface="Arial"/>
                          <a:cs typeface="Arial"/>
                        </a:rPr>
                        <a:t>65–74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3,382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12.81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(12.38-13.24)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4,009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14.55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(14.10-15.00)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4,071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14.22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(13.78-14.66)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4,397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14.81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(14.38-15.25)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4,429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14.52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3175" algn="ctr">
                        <a:lnSpc>
                          <a:spcPts val="819"/>
                        </a:lnSpc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(14.10-14.95)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50" dirty="0">
                          <a:latin typeface="Arial"/>
                          <a:cs typeface="Arial"/>
                        </a:rPr>
                        <a:t>75+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1,431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7.21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(6.84-7.58)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1,431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7.08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(6.71-7.45)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1,288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6.25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(5.91-6.59)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1,329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6.28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(5.94-6.61)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1,235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5.63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381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(5.32-5.94)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450">
                <a:tc gridSpan="11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50" b="1" spc="3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Race/ethnicity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29209" marB="0"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30" dirty="0">
                          <a:latin typeface="Arial"/>
                          <a:cs typeface="Arial"/>
                        </a:rPr>
                        <a:t>White,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57150">
                        <a:lnSpc>
                          <a:spcPts val="819"/>
                        </a:lnSpc>
                      </a:pPr>
                      <a:r>
                        <a:rPr sz="700" b="1" spc="20" dirty="0">
                          <a:latin typeface="Arial"/>
                          <a:cs typeface="Arial"/>
                        </a:rPr>
                        <a:t>Non-Hispanic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5" dirty="0">
                          <a:latin typeface="Arial"/>
                          <a:cs typeface="Arial"/>
                        </a:rPr>
                        <a:t>12,438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4.42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(4.34-4.50)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5" dirty="0">
                          <a:latin typeface="Arial"/>
                          <a:cs typeface="Arial"/>
                        </a:rPr>
                        <a:t>12,329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4.35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(4.27-4.43)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5" dirty="0">
                          <a:latin typeface="Arial"/>
                          <a:cs typeface="Arial"/>
                        </a:rPr>
                        <a:t>11,389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3.95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(3.88-4.03)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10,781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3.7</a:t>
                      </a:r>
                      <a:r>
                        <a:rPr lang="en-US" sz="700" b="1" spc="5" dirty="0">
                          <a:latin typeface="Arial"/>
                          <a:cs typeface="Arial"/>
                        </a:rPr>
                        <a:t>0</a:t>
                      </a:r>
                      <a:endParaRPr sz="7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(3.63-3.78)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9,858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3.35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(3.28-3.42)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7150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Black,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57150">
                        <a:lnSpc>
                          <a:spcPts val="819"/>
                        </a:lnSpc>
                      </a:pPr>
                      <a:r>
                        <a:rPr sz="700" b="1" spc="20" dirty="0">
                          <a:latin typeface="Arial"/>
                          <a:cs typeface="Arial"/>
                        </a:rPr>
                        <a:t>Non-Hispanic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3,535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8.12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(7.85-8.39)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3,602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8.13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(7.86-8.40)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3,360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7.42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(7.16-7.68)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3,262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7.03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(6.79-7.28)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2,978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6.31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286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(6.08-6.54)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831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Hispanic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2,792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6.90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(6.63-7.16)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2,737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6.48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(6.23-6.74)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2,510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5.76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(5.53-6.00)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2,399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5.29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(5.08-5.51)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2,190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4.64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317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(4.44-4.84)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 marR="151765">
                        <a:lnSpc>
                          <a:spcPts val="800"/>
                        </a:lnSpc>
                        <a:spcBef>
                          <a:spcPts val="250"/>
                        </a:spcBef>
                      </a:pPr>
                      <a:r>
                        <a:rPr sz="700" b="1" spc="20" dirty="0">
                          <a:latin typeface="Arial"/>
                          <a:cs typeface="Arial"/>
                        </a:rPr>
                        <a:t>Asian/ </a:t>
                      </a:r>
                      <a:r>
                        <a:rPr sz="700" b="1" spc="5" dirty="0">
                          <a:latin typeface="Arial"/>
                          <a:cs typeface="Arial"/>
                        </a:rPr>
                        <a:t>Pacific </a:t>
                      </a:r>
                      <a:r>
                        <a:rPr sz="700" b="1" spc="10" dirty="0">
                          <a:latin typeface="Arial"/>
                          <a:cs typeface="Arial"/>
                        </a:rPr>
                        <a:t>Islander,  </a:t>
                      </a:r>
                      <a:r>
                        <a:rPr sz="700" b="1" spc="20" dirty="0">
                          <a:latin typeface="Arial"/>
                          <a:cs typeface="Arial"/>
                        </a:rPr>
                        <a:t>Non-Hispanic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419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2.43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(2.19-2.67)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415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2.32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(2.09-2.55)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384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2.03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(1.82-2.24)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368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1.86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(1.67-2.05)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300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1.43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286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(1.27-1.60)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7150" marR="128270">
                        <a:lnSpc>
                          <a:spcPts val="800"/>
                        </a:lnSpc>
                        <a:spcBef>
                          <a:spcPts val="250"/>
                        </a:spcBef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American </a:t>
                      </a:r>
                      <a:r>
                        <a:rPr sz="700" b="1" spc="20" dirty="0">
                          <a:latin typeface="Arial"/>
                          <a:cs typeface="Arial"/>
                        </a:rPr>
                        <a:t>Indian/</a:t>
                      </a:r>
                      <a:r>
                        <a:rPr sz="7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10" dirty="0">
                          <a:latin typeface="Arial"/>
                          <a:cs typeface="Arial"/>
                        </a:rPr>
                        <a:t>Alaska  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Native,</a:t>
                      </a:r>
                      <a:r>
                        <a:rPr sz="7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5" dirty="0">
                          <a:latin typeface="Arial"/>
                          <a:cs typeface="Arial"/>
                        </a:rPr>
                        <a:t>Non-Hispanic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287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10.05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(8.86-11.24)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324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11.45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(10.18-12.73)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285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9.80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(8.63-10.97)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299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10.24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(9.04-11.44)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264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9.05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317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(7.93-10.17)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1450">
                <a:tc gridSpan="11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Sex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29209" marB="0"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35" dirty="0">
                          <a:latin typeface="Arial"/>
                          <a:cs typeface="Arial"/>
                        </a:rPr>
                        <a:t>Male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5" dirty="0">
                          <a:latin typeface="Arial"/>
                          <a:cs typeface="Arial"/>
                        </a:rPr>
                        <a:t>13,962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7.38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(7.26-7.51)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5" dirty="0">
                          <a:latin typeface="Arial"/>
                          <a:cs typeface="Arial"/>
                        </a:rPr>
                        <a:t>14,043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7.27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(7.15-7.40)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5" dirty="0">
                          <a:latin typeface="Arial"/>
                          <a:cs typeface="Arial"/>
                        </a:rPr>
                        <a:t>12,815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6.48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(6.36-6.59)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12,287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6.12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(6.01-6.23)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11,242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5.53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(5.42-5.63)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0" dirty="0">
                          <a:latin typeface="Arial"/>
                          <a:cs typeface="Arial"/>
                        </a:rPr>
                        <a:t>Female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5,651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2.82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(2.75-2.90)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5,523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2.71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(2.63-2.78)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5,278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2.54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(2.47-2.61)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4,966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2.32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(2.26-2.39)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4,471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2.09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286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(2.02-2.15)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1449">
                <a:tc gridSpan="11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50" b="1" spc="7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DHHS</a:t>
                      </a:r>
                      <a:r>
                        <a:rPr sz="750" b="1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50" b="1" spc="3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Region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29209" marB="0"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700" b="1" spc="5" dirty="0">
                          <a:latin typeface="Arial"/>
                          <a:cs typeface="Arial"/>
                        </a:rPr>
                        <a:t>1:</a:t>
                      </a:r>
                      <a:r>
                        <a:rPr sz="7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15" dirty="0">
                          <a:latin typeface="Arial"/>
                          <a:cs typeface="Arial"/>
                        </a:rPr>
                        <a:t>Boston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717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3.77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(3.48-4.05)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732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3.78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(3.50-4.07)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616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3.10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(2.85-3.35)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602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2.97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(2.72-3.21)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382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519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2.56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(2.33-2.79)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700" b="1" spc="5" dirty="0">
                          <a:latin typeface="Arial"/>
                          <a:cs typeface="Arial"/>
                        </a:rPr>
                        <a:t>2: </a:t>
                      </a:r>
                      <a:r>
                        <a:rPr sz="700" b="1" spc="30" dirty="0">
                          <a:latin typeface="Arial"/>
                          <a:cs typeface="Arial"/>
                        </a:rPr>
                        <a:t>New</a:t>
                      </a:r>
                      <a:r>
                        <a:rPr sz="7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York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1,538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4.27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(4.05-4.49)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1,379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3.78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(3.58-3.98)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1167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3.12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(2.94-3.30)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1,043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2.76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(2.59-2.93)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12382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924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2.48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222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(2.31-2.64)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700" b="1" spc="5" dirty="0">
                          <a:latin typeface="Arial"/>
                          <a:cs typeface="Arial"/>
                        </a:rPr>
                        <a:t>3: </a:t>
                      </a:r>
                      <a:r>
                        <a:rPr sz="700" b="1" spc="15" dirty="0">
                          <a:latin typeface="Arial"/>
                          <a:cs typeface="Arial"/>
                        </a:rPr>
                        <a:t>Philadelphia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1,551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3.95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(3.75-4.15)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1,675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4.17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(3.96-4.37)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1,478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3.68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(3.48-3.87)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1,441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3.53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(3.35-3.72)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1,253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3.04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222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(2.87-3.22)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700" b="1" spc="5" dirty="0">
                          <a:latin typeface="Arial"/>
                          <a:cs typeface="Arial"/>
                        </a:rPr>
                        <a:t>4:</a:t>
                      </a:r>
                      <a:r>
                        <a:rPr sz="7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25" dirty="0">
                          <a:latin typeface="Arial"/>
                          <a:cs typeface="Arial"/>
                        </a:rPr>
                        <a:t>Atlanta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3,679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4.61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(4.46-4.76)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3,703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4.53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(4.38-4.68)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3,500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4.18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(4.03-4.32)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3,450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4.03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(3.89-4.16)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3,160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3.60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222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(3.47-3.72)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700" b="1" spc="5" dirty="0">
                          <a:latin typeface="Arial"/>
                          <a:cs typeface="Arial"/>
                        </a:rPr>
                        <a:t>5:</a:t>
                      </a:r>
                      <a:r>
                        <a:rPr sz="7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Chicago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2,155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3.23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(3.10-3.37)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2,182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3.24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(3.11-3.38)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2,064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3.01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(2.88-3.15)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1,846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2.63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(2.51-2.75)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1,762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2.52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222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(2.40-2.64)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700" b="1" spc="5" dirty="0">
                          <a:latin typeface="Arial"/>
                          <a:cs typeface="Arial"/>
                        </a:rPr>
                        <a:t>6:</a:t>
                      </a:r>
                      <a:r>
                        <a:rPr sz="7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5" dirty="0">
                          <a:latin typeface="Arial"/>
                          <a:cs typeface="Arial"/>
                        </a:rPr>
                        <a:t>Dallas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3,148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6.94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(6.69-7.18)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3,280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7.08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(6.83-7.33)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3,194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6.69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(6.45-6.92)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3,169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6.54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(6.31-6.77)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2,907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5.85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286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(5.64-6.07)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700" b="1" spc="5" dirty="0">
                          <a:latin typeface="Arial"/>
                          <a:cs typeface="Arial"/>
                        </a:rPr>
                        <a:t>7: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Kansas</a:t>
                      </a:r>
                      <a:r>
                        <a:rPr sz="700" b="1" spc="10" dirty="0">
                          <a:latin typeface="Arial"/>
                          <a:cs typeface="Arial"/>
                        </a:rPr>
                        <a:t> City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629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3.96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(3.40-3.99)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623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3.58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(3.29-3.87)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593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3.31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(3.04-3.59)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589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3.24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(2.97-3.51)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3825" algn="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544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3.04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286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(2.78-3.30)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700" b="1" spc="5" dirty="0">
                          <a:latin typeface="Arial"/>
                          <a:cs typeface="Arial"/>
                        </a:rPr>
                        <a:t>8:</a:t>
                      </a:r>
                      <a:r>
                        <a:rPr sz="7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20" dirty="0">
                          <a:latin typeface="Arial"/>
                          <a:cs typeface="Arial"/>
                        </a:rPr>
                        <a:t>Denver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589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4.44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(4.07-4.80)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634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4.67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(4.30-5.04)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640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4.69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(4.32-5.06)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25" dirty="0">
                          <a:latin typeface="Arial"/>
                          <a:cs typeface="Arial"/>
                        </a:rPr>
                        <a:t>615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4.38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(4.02-4.73)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636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4.45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286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(4.09-4.80)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-5" dirty="0">
                          <a:latin typeface="Arial"/>
                          <a:cs typeface="Arial"/>
                        </a:rPr>
                        <a:t>Region 9: San</a:t>
                      </a:r>
                      <a:r>
                        <a:rPr sz="7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15" dirty="0">
                          <a:latin typeface="Arial"/>
                          <a:cs typeface="Arial"/>
                        </a:rPr>
                        <a:t>Francisco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4,230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7.3</a:t>
                      </a:r>
                      <a:r>
                        <a:rPr lang="en-US" sz="700" b="1" spc="5" dirty="0">
                          <a:latin typeface="Arial"/>
                          <a:cs typeface="Arial"/>
                        </a:rPr>
                        <a:t>0</a:t>
                      </a:r>
                      <a:endParaRPr sz="7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(7.07-7.52)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4,053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6.84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(6.63-7.05)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3,668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6.08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(5.88-6.28)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3,330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5.37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(5.19-5.56)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2,928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4.63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286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(4.46-4.80)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700" b="1" spc="20" dirty="0">
                          <a:latin typeface="Arial"/>
                          <a:cs typeface="Arial"/>
                        </a:rPr>
                        <a:t>10:</a:t>
                      </a:r>
                      <a:r>
                        <a:rPr sz="7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25" dirty="0">
                          <a:latin typeface="Arial"/>
                          <a:cs typeface="Arial"/>
                        </a:rPr>
                        <a:t>Seattle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1755" marB="0"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1,377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8.10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(7.66-8.54)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1,305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7.49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(7.08-7.91)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1,173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6.56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(6.17-6.94)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1,168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6.38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(6.01-6.76)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1,080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5.79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286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(5.43-6.14)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E"/>
                      </a:solidFill>
                      <a:prstDash val="solid"/>
                    </a:lnL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700" b="1" spc="20" dirty="0">
                          <a:latin typeface="Century Gothic"/>
                          <a:cs typeface="Century Gothic"/>
                        </a:rPr>
                        <a:t>Overall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97155" marB="0"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700" b="1" spc="15" dirty="0">
                          <a:latin typeface="Century Gothic"/>
                          <a:cs typeface="Century Gothic"/>
                        </a:rPr>
                        <a:t>19,613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9334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335"/>
                        </a:spcBef>
                      </a:pPr>
                      <a:r>
                        <a:rPr sz="700" b="1" spc="10" dirty="0">
                          <a:latin typeface="Century Gothic"/>
                          <a:cs typeface="Century Gothic"/>
                        </a:rPr>
                        <a:t>5.01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Century Gothic"/>
                          <a:cs typeface="Century Gothic"/>
                        </a:rPr>
                        <a:t>(4.93-5.08)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4254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700" b="1" spc="50" dirty="0">
                          <a:latin typeface="Century Gothic"/>
                          <a:cs typeface="Century Gothic"/>
                        </a:rPr>
                        <a:t>19,566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9334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335"/>
                        </a:spcBef>
                      </a:pPr>
                      <a:r>
                        <a:rPr sz="700" b="1" spc="10" dirty="0">
                          <a:latin typeface="Century Gothic"/>
                          <a:cs typeface="Century Gothic"/>
                        </a:rPr>
                        <a:t>4.91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Century Gothic"/>
                          <a:cs typeface="Century Gothic"/>
                        </a:rPr>
                        <a:t>(4.84-4.98)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4254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700" b="1" spc="15" dirty="0">
                          <a:latin typeface="Century Gothic"/>
                          <a:cs typeface="Century Gothic"/>
                        </a:rPr>
                        <a:t>18,093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9334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335"/>
                        </a:spcBef>
                      </a:pPr>
                      <a:r>
                        <a:rPr sz="700" b="1" spc="10" dirty="0">
                          <a:latin typeface="Century Gothic"/>
                          <a:cs typeface="Century Gothic"/>
                        </a:rPr>
                        <a:t>4.42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Century Gothic"/>
                          <a:cs typeface="Century Gothic"/>
                        </a:rPr>
                        <a:t>(4.36-4.49)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4254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700" b="1" spc="-20" dirty="0">
                          <a:latin typeface="Century Gothic"/>
                          <a:cs typeface="Century Gothic"/>
                        </a:rPr>
                        <a:t>17,253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9334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335"/>
                        </a:spcBef>
                      </a:pPr>
                      <a:r>
                        <a:rPr sz="700" b="1" spc="10" dirty="0">
                          <a:latin typeface="Century Gothic"/>
                          <a:cs typeface="Century Gothic"/>
                        </a:rPr>
                        <a:t>4.13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Century Gothic"/>
                          <a:cs typeface="Century Gothic"/>
                        </a:rPr>
                        <a:t>(4.07-4.20)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4254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700" b="1" spc="-20" dirty="0">
                          <a:latin typeface="Century Gothic"/>
                          <a:cs typeface="Century Gothic"/>
                        </a:rPr>
                        <a:t>15,713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9334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335"/>
                        </a:spcBef>
                      </a:pPr>
                      <a:r>
                        <a:rPr sz="700" b="1" spc="10" dirty="0">
                          <a:latin typeface="Century Gothic"/>
                          <a:cs typeface="Century Gothic"/>
                        </a:rPr>
                        <a:t>3.72</a:t>
                      </a:r>
                      <a:endParaRPr sz="700" dirty="0">
                        <a:latin typeface="Century Gothic"/>
                        <a:cs typeface="Century Gothic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Century Gothic"/>
                          <a:cs typeface="Century Gothic"/>
                        </a:rPr>
                        <a:t>(3.66-3.78)</a:t>
                      </a:r>
                      <a:endParaRPr sz="700" dirty="0">
                        <a:latin typeface="Century Gothic"/>
                        <a:cs typeface="Century Gothic"/>
                      </a:endParaRPr>
                    </a:p>
                  </a:txBody>
                  <a:tcPr marL="0" marR="0" marT="42545" marB="0">
                    <a:lnL w="9525">
                      <a:solidFill>
                        <a:srgbClr val="005E6E"/>
                      </a:solidFill>
                      <a:prstDash val="solid"/>
                    </a:lnL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37509" y="8950325"/>
            <a:ext cx="6834505" cy="103187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marR="5080">
              <a:lnSpc>
                <a:spcPts val="700"/>
              </a:lnSpc>
              <a:spcBef>
                <a:spcPts val="140"/>
              </a:spcBef>
            </a:pPr>
            <a:r>
              <a:rPr sz="600" spc="-20" dirty="0">
                <a:latin typeface="Lucida Sans"/>
                <a:cs typeface="Lucida Sans"/>
              </a:rPr>
              <a:t>Source:</a:t>
            </a:r>
            <a:r>
              <a:rPr sz="600" spc="-35" dirty="0">
                <a:latin typeface="Lucida Sans"/>
                <a:cs typeface="Lucida Sans"/>
              </a:rPr>
              <a:t> </a:t>
            </a:r>
            <a:r>
              <a:rPr sz="600" spc="-45" dirty="0">
                <a:latin typeface="Lucida Sans"/>
                <a:cs typeface="Lucida Sans"/>
              </a:rPr>
              <a:t>CDC,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National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Center</a:t>
            </a:r>
            <a:r>
              <a:rPr sz="600" spc="-55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for</a:t>
            </a:r>
            <a:r>
              <a:rPr sz="600" spc="-55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Health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Statistics,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Multiple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25" dirty="0">
                <a:latin typeface="Lucida Sans"/>
                <a:cs typeface="Lucida Sans"/>
              </a:rPr>
              <a:t>Cause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of</a:t>
            </a:r>
            <a:r>
              <a:rPr sz="600" spc="-45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Death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1999–2018</a:t>
            </a:r>
            <a:r>
              <a:rPr sz="600" spc="-35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on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45" dirty="0">
                <a:latin typeface="Lucida Sans"/>
                <a:cs typeface="Lucida Sans"/>
              </a:rPr>
              <a:t>CDC </a:t>
            </a:r>
            <a:r>
              <a:rPr sz="600" spc="10" dirty="0">
                <a:latin typeface="Lucida Sans"/>
                <a:cs typeface="Lucida Sans"/>
              </a:rPr>
              <a:t>WONDER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25" dirty="0">
                <a:latin typeface="Lucida Sans"/>
                <a:cs typeface="Lucida Sans"/>
              </a:rPr>
              <a:t>Online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Database.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Data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are</a:t>
            </a:r>
            <a:r>
              <a:rPr sz="600" spc="-45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from</a:t>
            </a:r>
            <a:r>
              <a:rPr sz="600" spc="-40" dirty="0">
                <a:latin typeface="Lucida Sans"/>
                <a:cs typeface="Lucida Sans"/>
              </a:rPr>
              <a:t> </a:t>
            </a:r>
            <a:r>
              <a:rPr sz="600" spc="-10" dirty="0">
                <a:latin typeface="Lucida Sans"/>
                <a:cs typeface="Lucida Sans"/>
              </a:rPr>
              <a:t>the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2014–2018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Multiple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25" dirty="0">
                <a:latin typeface="Lucida Sans"/>
                <a:cs typeface="Lucida Sans"/>
              </a:rPr>
              <a:t>Cause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of</a:t>
            </a:r>
            <a:r>
              <a:rPr sz="600" spc="-50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Death</a:t>
            </a:r>
            <a:r>
              <a:rPr sz="600" spc="-40" dirty="0">
                <a:latin typeface="Lucida Sans"/>
                <a:cs typeface="Lucida Sans"/>
              </a:rPr>
              <a:t> </a:t>
            </a:r>
            <a:r>
              <a:rPr sz="600" spc="-25" dirty="0">
                <a:latin typeface="Lucida Sans"/>
                <a:cs typeface="Lucida Sans"/>
              </a:rPr>
              <a:t>files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and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are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based  </a:t>
            </a:r>
            <a:r>
              <a:rPr sz="600" spc="-20" dirty="0">
                <a:latin typeface="Lucida Sans"/>
                <a:cs typeface="Lucida Sans"/>
              </a:rPr>
              <a:t>on</a:t>
            </a:r>
            <a:r>
              <a:rPr sz="600" spc="-35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information</a:t>
            </a:r>
            <a:r>
              <a:rPr sz="600" spc="-40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from</a:t>
            </a:r>
            <a:r>
              <a:rPr sz="600" spc="-30" dirty="0">
                <a:latin typeface="Lucida Sans"/>
                <a:cs typeface="Lucida Sans"/>
              </a:rPr>
              <a:t> all </a:t>
            </a:r>
            <a:r>
              <a:rPr sz="600" spc="-15" dirty="0">
                <a:latin typeface="Lucida Sans"/>
                <a:cs typeface="Lucida Sans"/>
              </a:rPr>
              <a:t>death</a:t>
            </a:r>
            <a:r>
              <a:rPr sz="600" spc="-35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certificates</a:t>
            </a:r>
            <a:r>
              <a:rPr sz="600" spc="-40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filed</a:t>
            </a:r>
            <a:r>
              <a:rPr sz="600" spc="-30" dirty="0">
                <a:latin typeface="Lucida Sans"/>
                <a:cs typeface="Lucida Sans"/>
              </a:rPr>
              <a:t> in</a:t>
            </a:r>
            <a:r>
              <a:rPr sz="600" spc="-45" dirty="0">
                <a:latin typeface="Lucida Sans"/>
                <a:cs typeface="Lucida Sans"/>
              </a:rPr>
              <a:t> </a:t>
            </a:r>
            <a:r>
              <a:rPr sz="600" spc="-10" dirty="0">
                <a:latin typeface="Lucida Sans"/>
                <a:cs typeface="Lucida Sans"/>
              </a:rPr>
              <a:t>the</a:t>
            </a:r>
            <a:r>
              <a:rPr sz="600" spc="-45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vital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records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offices</a:t>
            </a:r>
            <a:r>
              <a:rPr sz="600" spc="-35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of</a:t>
            </a:r>
            <a:r>
              <a:rPr sz="600" spc="-55" dirty="0">
                <a:latin typeface="Lucida Sans"/>
                <a:cs typeface="Lucida Sans"/>
              </a:rPr>
              <a:t> </a:t>
            </a:r>
            <a:r>
              <a:rPr sz="600" spc="-10" dirty="0">
                <a:latin typeface="Lucida Sans"/>
                <a:cs typeface="Lucida Sans"/>
              </a:rPr>
              <a:t>the</a:t>
            </a:r>
            <a:r>
              <a:rPr sz="600" spc="-45" dirty="0">
                <a:latin typeface="Lucida Sans"/>
                <a:cs typeface="Lucida Sans"/>
              </a:rPr>
              <a:t> </a:t>
            </a:r>
            <a:r>
              <a:rPr sz="600" spc="-10" dirty="0">
                <a:latin typeface="Lucida Sans"/>
                <a:cs typeface="Lucida Sans"/>
              </a:rPr>
              <a:t>fifty</a:t>
            </a:r>
            <a:r>
              <a:rPr sz="600" spc="-45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states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and</a:t>
            </a:r>
            <a:r>
              <a:rPr sz="600" spc="-45" dirty="0">
                <a:latin typeface="Lucida Sans"/>
                <a:cs typeface="Lucida Sans"/>
              </a:rPr>
              <a:t> </a:t>
            </a:r>
            <a:r>
              <a:rPr sz="600" spc="-10" dirty="0">
                <a:latin typeface="Lucida Sans"/>
                <a:cs typeface="Lucida Sans"/>
              </a:rPr>
              <a:t>the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District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of</a:t>
            </a:r>
            <a:r>
              <a:rPr sz="600" spc="-45" dirty="0">
                <a:latin typeface="Lucida Sans"/>
                <a:cs typeface="Lucida Sans"/>
              </a:rPr>
              <a:t> </a:t>
            </a:r>
            <a:r>
              <a:rPr sz="600" spc="-25" dirty="0">
                <a:latin typeface="Lucida Sans"/>
                <a:cs typeface="Lucida Sans"/>
              </a:rPr>
              <a:t>Columbia</a:t>
            </a:r>
            <a:r>
              <a:rPr sz="600" spc="-45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through</a:t>
            </a:r>
            <a:r>
              <a:rPr sz="600" spc="-40" dirty="0">
                <a:latin typeface="Lucida Sans"/>
                <a:cs typeface="Lucida Sans"/>
              </a:rPr>
              <a:t> </a:t>
            </a:r>
            <a:r>
              <a:rPr sz="600" spc="-10" dirty="0">
                <a:latin typeface="Lucida Sans"/>
                <a:cs typeface="Lucida Sans"/>
              </a:rPr>
              <a:t>the</a:t>
            </a:r>
            <a:r>
              <a:rPr sz="600" spc="-50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Vital</a:t>
            </a:r>
            <a:r>
              <a:rPr sz="600" spc="-35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Statistics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Cooperative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Program.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Deaths</a:t>
            </a:r>
            <a:r>
              <a:rPr sz="600" spc="-35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of</a:t>
            </a:r>
            <a:r>
              <a:rPr sz="600" spc="-45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nonresidents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45" dirty="0">
                <a:latin typeface="Lucida Sans"/>
                <a:cs typeface="Lucida Sans"/>
              </a:rPr>
              <a:t>(e.g.,  </a:t>
            </a:r>
            <a:r>
              <a:rPr sz="600" spc="-20" dirty="0">
                <a:latin typeface="Lucida Sans"/>
                <a:cs typeface="Lucida Sans"/>
              </a:rPr>
              <a:t>nonresident </a:t>
            </a:r>
            <a:r>
              <a:rPr sz="600" spc="-30" dirty="0">
                <a:latin typeface="Lucida Sans"/>
                <a:cs typeface="Lucida Sans"/>
              </a:rPr>
              <a:t>aliens, </a:t>
            </a:r>
            <a:r>
              <a:rPr sz="600" spc="-20" dirty="0">
                <a:latin typeface="Lucida Sans"/>
                <a:cs typeface="Lucida Sans"/>
              </a:rPr>
              <a:t>nationals </a:t>
            </a:r>
            <a:r>
              <a:rPr sz="600" spc="-30" dirty="0">
                <a:latin typeface="Lucida Sans"/>
                <a:cs typeface="Lucida Sans"/>
              </a:rPr>
              <a:t>living </a:t>
            </a:r>
            <a:r>
              <a:rPr sz="600" spc="-25" dirty="0">
                <a:latin typeface="Lucida Sans"/>
                <a:cs typeface="Lucida Sans"/>
              </a:rPr>
              <a:t>abroad, </a:t>
            </a:r>
            <a:r>
              <a:rPr sz="600" spc="-20" dirty="0">
                <a:latin typeface="Lucida Sans"/>
                <a:cs typeface="Lucida Sans"/>
              </a:rPr>
              <a:t>residents of </a:t>
            </a:r>
            <a:r>
              <a:rPr sz="600" spc="-5" dirty="0">
                <a:latin typeface="Lucida Sans"/>
                <a:cs typeface="Lucida Sans"/>
              </a:rPr>
              <a:t>Puerto </a:t>
            </a:r>
            <a:r>
              <a:rPr sz="600" spc="-25" dirty="0">
                <a:latin typeface="Lucida Sans"/>
                <a:cs typeface="Lucida Sans"/>
              </a:rPr>
              <a:t>Rico, Guam, </a:t>
            </a:r>
            <a:r>
              <a:rPr sz="600" spc="-10" dirty="0">
                <a:latin typeface="Lucida Sans"/>
                <a:cs typeface="Lucida Sans"/>
              </a:rPr>
              <a:t>the </a:t>
            </a:r>
            <a:r>
              <a:rPr sz="600" spc="-25" dirty="0">
                <a:latin typeface="Lucida Sans"/>
                <a:cs typeface="Lucida Sans"/>
              </a:rPr>
              <a:t>Virgin Islands, </a:t>
            </a:r>
            <a:r>
              <a:rPr sz="600" spc="-15" dirty="0">
                <a:latin typeface="Lucida Sans"/>
                <a:cs typeface="Lucida Sans"/>
              </a:rPr>
              <a:t>and other </a:t>
            </a:r>
            <a:r>
              <a:rPr sz="600" spc="-20" dirty="0">
                <a:latin typeface="Lucida Sans"/>
                <a:cs typeface="Lucida Sans"/>
              </a:rPr>
              <a:t>U.S. </a:t>
            </a:r>
            <a:r>
              <a:rPr sz="600" spc="-25" dirty="0">
                <a:latin typeface="Lucida Sans"/>
                <a:cs typeface="Lucida Sans"/>
              </a:rPr>
              <a:t>Territories) </a:t>
            </a:r>
            <a:r>
              <a:rPr sz="600" spc="-15" dirty="0">
                <a:latin typeface="Lucida Sans"/>
                <a:cs typeface="Lucida Sans"/>
              </a:rPr>
              <a:t>and </a:t>
            </a:r>
            <a:r>
              <a:rPr sz="600" spc="-20" dirty="0">
                <a:latin typeface="Lucida Sans"/>
                <a:cs typeface="Lucida Sans"/>
              </a:rPr>
              <a:t>fetal </a:t>
            </a:r>
            <a:r>
              <a:rPr sz="600" spc="-15" dirty="0">
                <a:latin typeface="Lucida Sans"/>
                <a:cs typeface="Lucida Sans"/>
              </a:rPr>
              <a:t>deaths are </a:t>
            </a:r>
            <a:r>
              <a:rPr sz="600" spc="-30" dirty="0">
                <a:latin typeface="Lucida Sans"/>
                <a:cs typeface="Lucida Sans"/>
              </a:rPr>
              <a:t>excluded. </a:t>
            </a:r>
            <a:r>
              <a:rPr sz="600" spc="-15" dirty="0">
                <a:latin typeface="Lucida Sans"/>
                <a:cs typeface="Lucida Sans"/>
              </a:rPr>
              <a:t>Numbers are </a:t>
            </a:r>
            <a:r>
              <a:rPr sz="600" spc="-25" dirty="0">
                <a:latin typeface="Lucida Sans"/>
                <a:cs typeface="Lucida Sans"/>
              </a:rPr>
              <a:t>slightly </a:t>
            </a:r>
            <a:r>
              <a:rPr sz="600" spc="-15" dirty="0">
                <a:latin typeface="Lucida Sans"/>
                <a:cs typeface="Lucida Sans"/>
              </a:rPr>
              <a:t>lower than </a:t>
            </a:r>
            <a:r>
              <a:rPr sz="600" spc="-25" dirty="0">
                <a:latin typeface="Lucida Sans"/>
                <a:cs typeface="Lucida Sans"/>
              </a:rPr>
              <a:t>previously  </a:t>
            </a:r>
            <a:r>
              <a:rPr sz="600" spc="-15" dirty="0">
                <a:latin typeface="Lucida Sans"/>
                <a:cs typeface="Lucida Sans"/>
              </a:rPr>
              <a:t>reported for 2013–2016 </a:t>
            </a:r>
            <a:r>
              <a:rPr sz="600" spc="-20" dirty="0">
                <a:latin typeface="Lucida Sans"/>
                <a:cs typeface="Lucida Sans"/>
              </a:rPr>
              <a:t>due </a:t>
            </a:r>
            <a:r>
              <a:rPr sz="600" spc="-15" dirty="0">
                <a:latin typeface="Lucida Sans"/>
                <a:cs typeface="Lucida Sans"/>
              </a:rPr>
              <a:t>to </a:t>
            </a:r>
            <a:r>
              <a:rPr sz="600" spc="-10" dirty="0">
                <a:latin typeface="Lucida Sans"/>
                <a:cs typeface="Lucida Sans"/>
              </a:rPr>
              <a:t>NCHS </a:t>
            </a:r>
            <a:r>
              <a:rPr sz="600" spc="-15" dirty="0">
                <a:latin typeface="Lucida Sans"/>
                <a:cs typeface="Lucida Sans"/>
              </a:rPr>
              <a:t>standards </a:t>
            </a:r>
            <a:r>
              <a:rPr sz="600" spc="-20" dirty="0">
                <a:latin typeface="Lucida Sans"/>
                <a:cs typeface="Lucida Sans"/>
              </a:rPr>
              <a:t>which </a:t>
            </a:r>
            <a:r>
              <a:rPr sz="600" spc="-15" dirty="0">
                <a:latin typeface="Lucida Sans"/>
                <a:cs typeface="Lucida Sans"/>
              </a:rPr>
              <a:t>restrict </a:t>
            </a:r>
            <a:r>
              <a:rPr sz="600" spc="-25" dirty="0">
                <a:latin typeface="Lucida Sans"/>
                <a:cs typeface="Lucida Sans"/>
              </a:rPr>
              <a:t>displayed </a:t>
            </a:r>
            <a:r>
              <a:rPr sz="600" spc="-10" dirty="0">
                <a:latin typeface="Lucida Sans"/>
                <a:cs typeface="Lucida Sans"/>
              </a:rPr>
              <a:t>data </a:t>
            </a:r>
            <a:r>
              <a:rPr sz="600" spc="-15" dirty="0">
                <a:latin typeface="Lucida Sans"/>
                <a:cs typeface="Lucida Sans"/>
              </a:rPr>
              <a:t>to </a:t>
            </a:r>
            <a:r>
              <a:rPr sz="600" spc="20">
                <a:latin typeface="Lucida Sans"/>
                <a:cs typeface="Lucida Sans"/>
              </a:rPr>
              <a:t>U</a:t>
            </a:r>
            <a:r>
              <a:rPr lang="en-US" sz="600" spc="20">
                <a:latin typeface="Lucida Sans"/>
                <a:cs typeface="Lucida Sans"/>
              </a:rPr>
              <a:t>.</a:t>
            </a:r>
            <a:r>
              <a:rPr sz="600" spc="20">
                <a:latin typeface="Lucida Sans"/>
                <a:cs typeface="Lucida Sans"/>
              </a:rPr>
              <a:t>S</a:t>
            </a:r>
            <a:r>
              <a:rPr lang="en-US" sz="600" spc="20">
                <a:latin typeface="Lucida Sans"/>
                <a:cs typeface="Lucida Sans"/>
              </a:rPr>
              <a:t>. </a:t>
            </a:r>
            <a:r>
              <a:rPr sz="600" spc="-25">
                <a:latin typeface="Lucida Sans"/>
                <a:cs typeface="Lucida Sans"/>
              </a:rPr>
              <a:t>residents</a:t>
            </a:r>
            <a:r>
              <a:rPr sz="600" spc="-25" dirty="0">
                <a:latin typeface="Lucida Sans"/>
                <a:cs typeface="Lucida Sans"/>
              </a:rPr>
              <a:t>. </a:t>
            </a:r>
            <a:r>
              <a:rPr sz="600" spc="-20" dirty="0">
                <a:latin typeface="Lucida Sans"/>
                <a:cs typeface="Lucida Sans"/>
              </a:rPr>
              <a:t>Accessed </a:t>
            </a:r>
            <a:r>
              <a:rPr sz="600" spc="-10" dirty="0">
                <a:latin typeface="Lucida Sans"/>
                <a:cs typeface="Lucida Sans"/>
              </a:rPr>
              <a:t>at </a:t>
            </a:r>
            <a:r>
              <a:rPr sz="600" u="sng" spc="-30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Lucida Sans"/>
                <a:cs typeface="Lucida Sans"/>
                <a:hlinkClick r:id="rId2"/>
              </a:rPr>
              <a:t>http://wonder.cdc.gov/mcd-icd10.htm</a:t>
            </a:r>
            <a:r>
              <a:rPr sz="600" spc="-30" dirty="0">
                <a:solidFill>
                  <a:srgbClr val="215E9E"/>
                </a:solidFill>
                <a:latin typeface="Lucida Sans"/>
                <a:cs typeface="Lucida Sans"/>
                <a:hlinkClick r:id="rId2"/>
              </a:rPr>
              <a:t>l </a:t>
            </a:r>
            <a:r>
              <a:rPr sz="600" spc="-20" dirty="0">
                <a:latin typeface="Lucida Sans"/>
                <a:cs typeface="Lucida Sans"/>
              </a:rPr>
              <a:t>on </a:t>
            </a:r>
            <a:r>
              <a:rPr sz="600" spc="-10" dirty="0">
                <a:latin typeface="Lucida Sans"/>
                <a:cs typeface="Lucida Sans"/>
              </a:rPr>
              <a:t>February </a:t>
            </a:r>
            <a:r>
              <a:rPr sz="600" spc="-35" dirty="0">
                <a:latin typeface="Lucida Sans"/>
                <a:cs typeface="Lucida Sans"/>
              </a:rPr>
              <a:t>14, </a:t>
            </a:r>
            <a:r>
              <a:rPr sz="600" spc="-30" dirty="0">
                <a:latin typeface="Lucida Sans"/>
                <a:cs typeface="Lucida Sans"/>
              </a:rPr>
              <a:t>2020. </a:t>
            </a:r>
            <a:r>
              <a:rPr sz="600" spc="-45" dirty="0">
                <a:latin typeface="Lucida Sans"/>
                <a:cs typeface="Lucida Sans"/>
              </a:rPr>
              <a:t>CDC </a:t>
            </a:r>
            <a:r>
              <a:rPr sz="600" spc="10" dirty="0">
                <a:latin typeface="Lucida Sans"/>
                <a:cs typeface="Lucida Sans"/>
              </a:rPr>
              <a:t>WONDER </a:t>
            </a:r>
            <a:r>
              <a:rPr sz="600" spc="-15" dirty="0">
                <a:latin typeface="Lucida Sans"/>
                <a:cs typeface="Lucida Sans"/>
              </a:rPr>
              <a:t>dataset  </a:t>
            </a:r>
            <a:r>
              <a:rPr sz="600" spc="-20" dirty="0">
                <a:latin typeface="Lucida Sans"/>
                <a:cs typeface="Lucida Sans"/>
              </a:rPr>
              <a:t>documentation</a:t>
            </a:r>
            <a:r>
              <a:rPr sz="600" spc="-40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and</a:t>
            </a:r>
            <a:r>
              <a:rPr sz="600" spc="-50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technical</a:t>
            </a:r>
            <a:r>
              <a:rPr sz="600" spc="-40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methods</a:t>
            </a:r>
            <a:r>
              <a:rPr sz="600" spc="-40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can</a:t>
            </a:r>
            <a:r>
              <a:rPr sz="600" spc="-40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be</a:t>
            </a:r>
            <a:r>
              <a:rPr sz="600" spc="-40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accessed</a:t>
            </a:r>
            <a:r>
              <a:rPr sz="600" spc="-40" dirty="0">
                <a:latin typeface="Lucida Sans"/>
                <a:cs typeface="Lucida Sans"/>
              </a:rPr>
              <a:t> </a:t>
            </a:r>
            <a:r>
              <a:rPr sz="600" spc="-10" dirty="0">
                <a:latin typeface="Lucida Sans"/>
                <a:cs typeface="Lucida Sans"/>
              </a:rPr>
              <a:t>at</a:t>
            </a:r>
            <a:r>
              <a:rPr sz="600" spc="-40" dirty="0">
                <a:latin typeface="Lucida Sans"/>
                <a:cs typeface="Lucida Sans"/>
              </a:rPr>
              <a:t> </a:t>
            </a:r>
            <a:r>
              <a:rPr sz="600" u="sng" spc="-30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Lucida Sans"/>
                <a:cs typeface="Lucida Sans"/>
                <a:hlinkClick r:id="rId3"/>
              </a:rPr>
              <a:t>https://wonder.cdc.gov/wonder/help/mcd.html#</a:t>
            </a:r>
            <a:r>
              <a:rPr sz="600" spc="-30" dirty="0">
                <a:latin typeface="Lucida Sans"/>
                <a:cs typeface="Lucida Sans"/>
              </a:rPr>
              <a:t>.</a:t>
            </a:r>
            <a:endParaRPr sz="600" dirty="0">
              <a:latin typeface="Lucida Sans"/>
              <a:cs typeface="Lucida Sans"/>
            </a:endParaRPr>
          </a:p>
          <a:p>
            <a:pPr marL="12700" marR="212725">
              <a:lnSpc>
                <a:spcPts val="700"/>
              </a:lnSpc>
              <a:spcBef>
                <a:spcPts val="450"/>
              </a:spcBef>
            </a:pPr>
            <a:r>
              <a:rPr sz="600" spc="-65" dirty="0">
                <a:latin typeface="Lucida Sans"/>
                <a:cs typeface="Lucida Sans"/>
              </a:rPr>
              <a:t>*</a:t>
            </a:r>
            <a:r>
              <a:rPr sz="600" spc="-35" dirty="0">
                <a:latin typeface="Lucida Sans"/>
                <a:cs typeface="Lucida Sans"/>
              </a:rPr>
              <a:t> </a:t>
            </a:r>
            <a:r>
              <a:rPr sz="600" spc="-5" dirty="0">
                <a:latin typeface="Lucida Sans"/>
                <a:cs typeface="Lucida Sans"/>
              </a:rPr>
              <a:t>Rates</a:t>
            </a:r>
            <a:r>
              <a:rPr sz="600" spc="-40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for</a:t>
            </a:r>
            <a:r>
              <a:rPr sz="600" spc="-55" dirty="0">
                <a:latin typeface="Lucida Sans"/>
                <a:cs typeface="Lucida Sans"/>
              </a:rPr>
              <a:t> </a:t>
            </a:r>
            <a:r>
              <a:rPr sz="600" spc="-25" dirty="0">
                <a:latin typeface="Lucida Sans"/>
                <a:cs typeface="Lucida Sans"/>
              </a:rPr>
              <a:t>race/ethnicity,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40" dirty="0">
                <a:latin typeface="Lucida Sans"/>
                <a:cs typeface="Lucida Sans"/>
              </a:rPr>
              <a:t>sex,</a:t>
            </a:r>
            <a:r>
              <a:rPr sz="600" spc="-35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and</a:t>
            </a:r>
            <a:r>
              <a:rPr sz="600" spc="-40" dirty="0">
                <a:latin typeface="Lucida Sans"/>
                <a:cs typeface="Lucida Sans"/>
              </a:rPr>
              <a:t> </a:t>
            </a:r>
            <a:r>
              <a:rPr sz="600" spc="-10" dirty="0">
                <a:latin typeface="Lucida Sans"/>
                <a:cs typeface="Lucida Sans"/>
              </a:rPr>
              <a:t>the</a:t>
            </a:r>
            <a:r>
              <a:rPr sz="600" spc="-35" dirty="0">
                <a:latin typeface="Lucida Sans"/>
                <a:cs typeface="Lucida Sans"/>
              </a:rPr>
              <a:t> </a:t>
            </a:r>
            <a:r>
              <a:rPr sz="600" spc="-25" dirty="0">
                <a:latin typeface="Lucida Sans"/>
                <a:cs typeface="Lucida Sans"/>
              </a:rPr>
              <a:t>overall</a:t>
            </a:r>
            <a:r>
              <a:rPr sz="600" spc="-40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total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are</a:t>
            </a:r>
            <a:r>
              <a:rPr sz="600" spc="-35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age-adjusted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10" dirty="0">
                <a:latin typeface="Lucida Sans"/>
                <a:cs typeface="Lucida Sans"/>
              </a:rPr>
              <a:t>per</a:t>
            </a:r>
            <a:r>
              <a:rPr sz="600" spc="-55" dirty="0">
                <a:latin typeface="Lucida Sans"/>
                <a:cs typeface="Lucida Sans"/>
              </a:rPr>
              <a:t> </a:t>
            </a:r>
            <a:r>
              <a:rPr sz="600" spc="-30" dirty="0">
                <a:latin typeface="Lucida Sans"/>
                <a:cs typeface="Lucida Sans"/>
              </a:rPr>
              <a:t>100,000 </a:t>
            </a:r>
            <a:r>
              <a:rPr sz="600" spc="-20" dirty="0">
                <a:latin typeface="Lucida Sans"/>
                <a:cs typeface="Lucida Sans"/>
              </a:rPr>
              <a:t>U.S.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standard</a:t>
            </a:r>
            <a:r>
              <a:rPr sz="600" spc="-35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population</a:t>
            </a:r>
            <a:r>
              <a:rPr sz="600" spc="-30" dirty="0">
                <a:latin typeface="Lucida Sans"/>
                <a:cs typeface="Lucida Sans"/>
              </a:rPr>
              <a:t> in</a:t>
            </a:r>
            <a:r>
              <a:rPr sz="600" spc="-35" dirty="0">
                <a:latin typeface="Lucida Sans"/>
                <a:cs typeface="Lucida Sans"/>
              </a:rPr>
              <a:t> </a:t>
            </a:r>
            <a:r>
              <a:rPr sz="600" spc="-25" dirty="0">
                <a:latin typeface="Lucida Sans"/>
                <a:cs typeface="Lucida Sans"/>
              </a:rPr>
              <a:t>2000</a:t>
            </a:r>
            <a:r>
              <a:rPr sz="600" spc="-30" dirty="0">
                <a:latin typeface="Lucida Sans"/>
                <a:cs typeface="Lucida Sans"/>
              </a:rPr>
              <a:t> using</a:t>
            </a:r>
            <a:r>
              <a:rPr sz="600" spc="-40" dirty="0">
                <a:latin typeface="Lucida Sans"/>
                <a:cs typeface="Lucida Sans"/>
              </a:rPr>
              <a:t> </a:t>
            </a:r>
            <a:r>
              <a:rPr sz="600" spc="-10" dirty="0">
                <a:latin typeface="Lucida Sans"/>
                <a:cs typeface="Lucida Sans"/>
              </a:rPr>
              <a:t>the</a:t>
            </a:r>
            <a:r>
              <a:rPr sz="600" spc="-45" dirty="0">
                <a:latin typeface="Lucida Sans"/>
                <a:cs typeface="Lucida Sans"/>
              </a:rPr>
              <a:t> </a:t>
            </a:r>
            <a:r>
              <a:rPr sz="600" spc="-25" dirty="0">
                <a:latin typeface="Lucida Sans"/>
                <a:cs typeface="Lucida Sans"/>
              </a:rPr>
              <a:t>following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age</a:t>
            </a:r>
            <a:r>
              <a:rPr sz="600" spc="-35" dirty="0">
                <a:latin typeface="Lucida Sans"/>
                <a:cs typeface="Lucida Sans"/>
              </a:rPr>
              <a:t> </a:t>
            </a:r>
            <a:r>
              <a:rPr sz="600" spc="-25" dirty="0">
                <a:latin typeface="Lucida Sans"/>
                <a:cs typeface="Lucida Sans"/>
              </a:rPr>
              <a:t>group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distribution</a:t>
            </a:r>
            <a:r>
              <a:rPr sz="600" spc="-30" dirty="0">
                <a:latin typeface="Lucida Sans"/>
                <a:cs typeface="Lucida Sans"/>
              </a:rPr>
              <a:t> (in</a:t>
            </a:r>
            <a:r>
              <a:rPr sz="600" spc="-50" dirty="0">
                <a:latin typeface="Lucida Sans"/>
                <a:cs typeface="Lucida Sans"/>
              </a:rPr>
              <a:t> </a:t>
            </a:r>
            <a:r>
              <a:rPr sz="600" spc="-25" dirty="0">
                <a:latin typeface="Lucida Sans"/>
                <a:cs typeface="Lucida Sans"/>
              </a:rPr>
              <a:t>years):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35" dirty="0">
                <a:latin typeface="Lucida Sans"/>
                <a:cs typeface="Lucida Sans"/>
              </a:rPr>
              <a:t>&lt;1, </a:t>
            </a:r>
            <a:r>
              <a:rPr sz="600" spc="-5" dirty="0">
                <a:latin typeface="Lucida Sans"/>
                <a:cs typeface="Lucida Sans"/>
              </a:rPr>
              <a:t>1–4,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10" dirty="0">
                <a:latin typeface="Lucida Sans"/>
                <a:cs typeface="Lucida Sans"/>
              </a:rPr>
              <a:t>5–14,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15–24,</a:t>
            </a:r>
            <a:r>
              <a:rPr sz="600" spc="-35" dirty="0">
                <a:latin typeface="Lucida Sans"/>
                <a:cs typeface="Lucida Sans"/>
              </a:rPr>
              <a:t> </a:t>
            </a:r>
            <a:r>
              <a:rPr sz="600" spc="-25" dirty="0">
                <a:latin typeface="Lucida Sans"/>
                <a:cs typeface="Lucida Sans"/>
              </a:rPr>
              <a:t>2  </a:t>
            </a:r>
            <a:r>
              <a:rPr sz="600" dirty="0">
                <a:latin typeface="Lucida Sans"/>
                <a:cs typeface="Lucida Sans"/>
              </a:rPr>
              <a:t>SYMFONISK </a:t>
            </a:r>
            <a:r>
              <a:rPr sz="600" spc="-10" dirty="0">
                <a:latin typeface="Lucida Sans"/>
                <a:cs typeface="Lucida Sans"/>
              </a:rPr>
              <a:t>5–34, </a:t>
            </a:r>
            <a:r>
              <a:rPr sz="600" spc="-15" dirty="0">
                <a:latin typeface="Lucida Sans"/>
                <a:cs typeface="Lucida Sans"/>
              </a:rPr>
              <a:t>35–44, 45–54, 55–64, 65–74, 75–84, and </a:t>
            </a:r>
            <a:r>
              <a:rPr sz="600" spc="-30" dirty="0">
                <a:latin typeface="Lucida Sans"/>
                <a:cs typeface="Lucida Sans"/>
              </a:rPr>
              <a:t>85+. </a:t>
            </a:r>
            <a:r>
              <a:rPr sz="600" spc="-20" dirty="0">
                <a:latin typeface="Lucida Sans"/>
                <a:cs typeface="Lucida Sans"/>
              </a:rPr>
              <a:t>Missing </a:t>
            </a:r>
            <a:r>
              <a:rPr sz="600" spc="-10" dirty="0">
                <a:latin typeface="Lucida Sans"/>
                <a:cs typeface="Lucida Sans"/>
              </a:rPr>
              <a:t>data </a:t>
            </a:r>
            <a:r>
              <a:rPr sz="600" spc="-15" dirty="0">
                <a:latin typeface="Lucida Sans"/>
                <a:cs typeface="Lucida Sans"/>
              </a:rPr>
              <a:t>are </a:t>
            </a:r>
            <a:r>
              <a:rPr sz="600" spc="-20" dirty="0">
                <a:latin typeface="Lucida Sans"/>
                <a:cs typeface="Lucida Sans"/>
              </a:rPr>
              <a:t>not </a:t>
            </a:r>
            <a:r>
              <a:rPr sz="600" spc="-25" dirty="0">
                <a:latin typeface="Lucida Sans"/>
                <a:cs typeface="Lucida Sans"/>
              </a:rPr>
              <a:t>included. </a:t>
            </a:r>
            <a:r>
              <a:rPr sz="600" spc="-5" dirty="0">
                <a:latin typeface="Lucida Sans"/>
                <a:cs typeface="Lucida Sans"/>
              </a:rPr>
              <a:t>For </a:t>
            </a:r>
            <a:r>
              <a:rPr sz="600" spc="-15" dirty="0">
                <a:latin typeface="Lucida Sans"/>
                <a:cs typeface="Lucida Sans"/>
              </a:rPr>
              <a:t>age-adjusted death </a:t>
            </a:r>
            <a:r>
              <a:rPr sz="600" spc="-20" dirty="0">
                <a:latin typeface="Lucida Sans"/>
                <a:cs typeface="Lucida Sans"/>
              </a:rPr>
              <a:t>rates, </a:t>
            </a:r>
            <a:r>
              <a:rPr sz="600" spc="-10" dirty="0">
                <a:latin typeface="Lucida Sans"/>
                <a:cs typeface="Lucida Sans"/>
              </a:rPr>
              <a:t>the </a:t>
            </a:r>
            <a:r>
              <a:rPr sz="600" spc="-15" dirty="0">
                <a:latin typeface="Lucida Sans"/>
                <a:cs typeface="Lucida Sans"/>
              </a:rPr>
              <a:t>age-specific death rate </a:t>
            </a:r>
            <a:r>
              <a:rPr sz="600" spc="-30" dirty="0">
                <a:latin typeface="Lucida Sans"/>
                <a:cs typeface="Lucida Sans"/>
              </a:rPr>
              <a:t>is </a:t>
            </a:r>
            <a:r>
              <a:rPr sz="600" spc="-20" dirty="0">
                <a:latin typeface="Lucida Sans"/>
                <a:cs typeface="Lucida Sans"/>
              </a:rPr>
              <a:t>rounded </a:t>
            </a:r>
            <a:r>
              <a:rPr sz="600" spc="-15" dirty="0">
                <a:latin typeface="Lucida Sans"/>
                <a:cs typeface="Lucida Sans"/>
              </a:rPr>
              <a:t>to </a:t>
            </a:r>
            <a:r>
              <a:rPr sz="600" spc="-20" dirty="0">
                <a:latin typeface="Lucida Sans"/>
                <a:cs typeface="Lucida Sans"/>
              </a:rPr>
              <a:t>one decimal place  before proceeding </a:t>
            </a:r>
            <a:r>
              <a:rPr sz="600" spc="-15" dirty="0">
                <a:latin typeface="Lucida Sans"/>
                <a:cs typeface="Lucida Sans"/>
              </a:rPr>
              <a:t>to </a:t>
            </a:r>
            <a:r>
              <a:rPr sz="600" spc="-10" dirty="0">
                <a:latin typeface="Lucida Sans"/>
                <a:cs typeface="Lucida Sans"/>
              </a:rPr>
              <a:t>the </a:t>
            </a:r>
            <a:r>
              <a:rPr sz="600" spc="-30" dirty="0">
                <a:latin typeface="Lucida Sans"/>
                <a:cs typeface="Lucida Sans"/>
              </a:rPr>
              <a:t>next </a:t>
            </a:r>
            <a:r>
              <a:rPr sz="600" spc="-15" dirty="0">
                <a:latin typeface="Lucida Sans"/>
                <a:cs typeface="Lucida Sans"/>
              </a:rPr>
              <a:t>step </a:t>
            </a:r>
            <a:r>
              <a:rPr sz="600" spc="-30" dirty="0">
                <a:latin typeface="Lucida Sans"/>
                <a:cs typeface="Lucida Sans"/>
              </a:rPr>
              <a:t>in </a:t>
            </a:r>
            <a:r>
              <a:rPr sz="600" spc="-10" dirty="0">
                <a:latin typeface="Lucida Sans"/>
                <a:cs typeface="Lucida Sans"/>
              </a:rPr>
              <a:t>the </a:t>
            </a:r>
            <a:r>
              <a:rPr sz="600" spc="-25" dirty="0">
                <a:latin typeface="Lucida Sans"/>
                <a:cs typeface="Lucida Sans"/>
              </a:rPr>
              <a:t>calculation </a:t>
            </a:r>
            <a:r>
              <a:rPr sz="600" spc="-20" dirty="0">
                <a:latin typeface="Lucida Sans"/>
                <a:cs typeface="Lucida Sans"/>
              </a:rPr>
              <a:t>of </a:t>
            </a:r>
            <a:r>
              <a:rPr sz="600" spc="-15" dirty="0">
                <a:latin typeface="Lucida Sans"/>
                <a:cs typeface="Lucida Sans"/>
              </a:rPr>
              <a:t>age-adjusted death rates for </a:t>
            </a:r>
            <a:r>
              <a:rPr sz="600" spc="-10" dirty="0">
                <a:latin typeface="Lucida Sans"/>
                <a:cs typeface="Lucida Sans"/>
              </a:rPr>
              <a:t>NCHS </a:t>
            </a:r>
            <a:r>
              <a:rPr sz="600" spc="-20" dirty="0">
                <a:latin typeface="Lucida Sans"/>
                <a:cs typeface="Lucida Sans"/>
              </a:rPr>
              <a:t>Multiple </a:t>
            </a:r>
            <a:r>
              <a:rPr sz="600" spc="-25" dirty="0">
                <a:latin typeface="Lucida Sans"/>
                <a:cs typeface="Lucida Sans"/>
              </a:rPr>
              <a:t>Cause </a:t>
            </a:r>
            <a:r>
              <a:rPr sz="600" spc="-20" dirty="0">
                <a:latin typeface="Lucida Sans"/>
                <a:cs typeface="Lucida Sans"/>
              </a:rPr>
              <a:t>of Death on </a:t>
            </a:r>
            <a:r>
              <a:rPr sz="600" spc="-45" dirty="0">
                <a:latin typeface="Lucida Sans"/>
                <a:cs typeface="Lucida Sans"/>
              </a:rPr>
              <a:t>CDC </a:t>
            </a:r>
            <a:r>
              <a:rPr sz="600" dirty="0">
                <a:latin typeface="Lucida Sans"/>
                <a:cs typeface="Lucida Sans"/>
              </a:rPr>
              <a:t>WONDER. </a:t>
            </a:r>
            <a:r>
              <a:rPr sz="600" spc="-30" dirty="0">
                <a:latin typeface="Lucida Sans"/>
                <a:cs typeface="Lucida Sans"/>
              </a:rPr>
              <a:t>This </a:t>
            </a:r>
            <a:r>
              <a:rPr sz="600" spc="-25" dirty="0">
                <a:latin typeface="Lucida Sans"/>
                <a:cs typeface="Lucida Sans"/>
              </a:rPr>
              <a:t>rounding </a:t>
            </a:r>
            <a:r>
              <a:rPr sz="600" spc="-15" dirty="0">
                <a:latin typeface="Lucida Sans"/>
                <a:cs typeface="Lucida Sans"/>
              </a:rPr>
              <a:t>step may </a:t>
            </a:r>
            <a:r>
              <a:rPr sz="600" spc="-10" dirty="0">
                <a:latin typeface="Lucida Sans"/>
                <a:cs typeface="Lucida Sans"/>
              </a:rPr>
              <a:t>affect the </a:t>
            </a:r>
            <a:r>
              <a:rPr sz="600" spc="-25" dirty="0">
                <a:latin typeface="Lucida Sans"/>
                <a:cs typeface="Lucida Sans"/>
              </a:rPr>
              <a:t>precision </a:t>
            </a:r>
            <a:r>
              <a:rPr sz="600" spc="-20" dirty="0">
                <a:latin typeface="Lucida Sans"/>
                <a:cs typeface="Lucida Sans"/>
              </a:rPr>
              <a:t>of </a:t>
            </a:r>
            <a:r>
              <a:rPr sz="600" spc="-15" dirty="0">
                <a:latin typeface="Lucida Sans"/>
                <a:cs typeface="Lucida Sans"/>
              </a:rPr>
              <a:t>rates  </a:t>
            </a:r>
            <a:r>
              <a:rPr sz="600" spc="-20" dirty="0">
                <a:latin typeface="Lucida Sans"/>
                <a:cs typeface="Lucida Sans"/>
              </a:rPr>
              <a:t>calculated</a:t>
            </a:r>
            <a:r>
              <a:rPr sz="600" spc="-50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for</a:t>
            </a:r>
            <a:r>
              <a:rPr sz="600" spc="-65" dirty="0">
                <a:latin typeface="Lucida Sans"/>
                <a:cs typeface="Lucida Sans"/>
              </a:rPr>
              <a:t> </a:t>
            </a:r>
            <a:r>
              <a:rPr sz="600" spc="-25" dirty="0">
                <a:latin typeface="Lucida Sans"/>
                <a:cs typeface="Lucida Sans"/>
              </a:rPr>
              <a:t>small</a:t>
            </a:r>
            <a:r>
              <a:rPr sz="600" spc="-40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numbers</a:t>
            </a:r>
            <a:r>
              <a:rPr sz="600" spc="-40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of</a:t>
            </a:r>
            <a:r>
              <a:rPr sz="600" spc="-55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deaths.</a:t>
            </a:r>
            <a:endParaRPr sz="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600" spc="-145" dirty="0">
                <a:latin typeface="Lucida Sans"/>
                <a:cs typeface="Lucida Sans"/>
              </a:rPr>
              <a:t>†</a:t>
            </a:r>
            <a:r>
              <a:rPr sz="600" spc="-125" dirty="0">
                <a:latin typeface="Lucida Sans"/>
                <a:cs typeface="Lucida Sans"/>
              </a:rPr>
              <a:t> </a:t>
            </a:r>
            <a:r>
              <a:rPr sz="600" spc="-25" dirty="0">
                <a:latin typeface="Lucida Sans"/>
                <a:cs typeface="Lucida Sans"/>
              </a:rPr>
              <a:t>Cause</a:t>
            </a:r>
            <a:r>
              <a:rPr sz="600" spc="-35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of</a:t>
            </a:r>
            <a:r>
              <a:rPr sz="600" spc="-50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death</a:t>
            </a:r>
            <a:r>
              <a:rPr sz="600" spc="-30" dirty="0">
                <a:latin typeface="Lucida Sans"/>
                <a:cs typeface="Lucida Sans"/>
              </a:rPr>
              <a:t> is</a:t>
            </a:r>
            <a:r>
              <a:rPr sz="600" spc="-35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defined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as</a:t>
            </a:r>
            <a:r>
              <a:rPr sz="600" spc="-35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one</a:t>
            </a:r>
            <a:r>
              <a:rPr sz="600" spc="-35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of</a:t>
            </a:r>
            <a:r>
              <a:rPr sz="600" spc="-60" dirty="0">
                <a:latin typeface="Lucida Sans"/>
                <a:cs typeface="Lucida Sans"/>
              </a:rPr>
              <a:t> </a:t>
            </a:r>
            <a:r>
              <a:rPr sz="600" spc="-10" dirty="0">
                <a:latin typeface="Lucida Sans"/>
                <a:cs typeface="Lucida Sans"/>
              </a:rPr>
              <a:t>the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25" dirty="0">
                <a:latin typeface="Lucida Sans"/>
                <a:cs typeface="Lucida Sans"/>
              </a:rPr>
              <a:t>multiple</a:t>
            </a:r>
            <a:r>
              <a:rPr sz="600" spc="-35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causes</a:t>
            </a:r>
            <a:r>
              <a:rPr sz="600" spc="-35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of</a:t>
            </a:r>
            <a:r>
              <a:rPr sz="600" spc="-45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death</a:t>
            </a:r>
            <a:r>
              <a:rPr sz="600" spc="-35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and</a:t>
            </a:r>
            <a:r>
              <a:rPr sz="600" spc="-35" dirty="0">
                <a:latin typeface="Lucida Sans"/>
                <a:cs typeface="Lucida Sans"/>
              </a:rPr>
              <a:t> </a:t>
            </a:r>
            <a:r>
              <a:rPr sz="600" spc="-30" dirty="0">
                <a:latin typeface="Lucida Sans"/>
                <a:cs typeface="Lucida Sans"/>
              </a:rPr>
              <a:t>is </a:t>
            </a:r>
            <a:r>
              <a:rPr sz="600" spc="-15" dirty="0">
                <a:latin typeface="Lucida Sans"/>
                <a:cs typeface="Lucida Sans"/>
              </a:rPr>
              <a:t>based</a:t>
            </a:r>
            <a:r>
              <a:rPr sz="600" spc="-35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on</a:t>
            </a:r>
            <a:r>
              <a:rPr sz="600" spc="-45" dirty="0">
                <a:latin typeface="Lucida Sans"/>
                <a:cs typeface="Lucida Sans"/>
              </a:rPr>
              <a:t> </a:t>
            </a:r>
            <a:r>
              <a:rPr sz="600" spc="-10" dirty="0">
                <a:latin typeface="Lucida Sans"/>
                <a:cs typeface="Lucida Sans"/>
              </a:rPr>
              <a:t>the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International</a:t>
            </a:r>
            <a:r>
              <a:rPr sz="600" spc="-35" dirty="0">
                <a:latin typeface="Lucida Sans"/>
                <a:cs typeface="Lucida Sans"/>
              </a:rPr>
              <a:t> </a:t>
            </a:r>
            <a:r>
              <a:rPr sz="600" spc="-25" dirty="0">
                <a:latin typeface="Lucida Sans"/>
                <a:cs typeface="Lucida Sans"/>
              </a:rPr>
              <a:t>Classification</a:t>
            </a:r>
            <a:r>
              <a:rPr sz="600" spc="-35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of</a:t>
            </a:r>
            <a:r>
              <a:rPr sz="600" spc="-45" dirty="0">
                <a:latin typeface="Lucida Sans"/>
                <a:cs typeface="Lucida Sans"/>
              </a:rPr>
              <a:t> </a:t>
            </a:r>
            <a:r>
              <a:rPr sz="600" spc="-25" dirty="0">
                <a:latin typeface="Lucida Sans"/>
                <a:cs typeface="Lucida Sans"/>
              </a:rPr>
              <a:t>Diseases,</a:t>
            </a:r>
            <a:r>
              <a:rPr sz="600" spc="-35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10th</a:t>
            </a:r>
            <a:r>
              <a:rPr sz="600" spc="-35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Revision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(ICD-10)</a:t>
            </a:r>
            <a:r>
              <a:rPr sz="600" spc="-35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codes</a:t>
            </a:r>
            <a:r>
              <a:rPr sz="600" spc="-35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B17.1,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and</a:t>
            </a:r>
            <a:r>
              <a:rPr sz="600" spc="-35" dirty="0">
                <a:latin typeface="Lucida Sans"/>
                <a:cs typeface="Lucida Sans"/>
              </a:rPr>
              <a:t> </a:t>
            </a:r>
            <a:r>
              <a:rPr sz="600" spc="-15" dirty="0">
                <a:latin typeface="Lucida Sans"/>
                <a:cs typeface="Lucida Sans"/>
              </a:rPr>
              <a:t>B18.2</a:t>
            </a:r>
            <a:r>
              <a:rPr sz="600" spc="-35" dirty="0">
                <a:latin typeface="Lucida Sans"/>
                <a:cs typeface="Lucida Sans"/>
              </a:rPr>
              <a:t> </a:t>
            </a:r>
            <a:r>
              <a:rPr sz="600" spc="-20" dirty="0">
                <a:latin typeface="Lucida Sans"/>
                <a:cs typeface="Lucida Sans"/>
              </a:rPr>
              <a:t>(hepatitis</a:t>
            </a:r>
            <a:r>
              <a:rPr sz="600" spc="-30" dirty="0">
                <a:latin typeface="Lucida Sans"/>
                <a:cs typeface="Lucida Sans"/>
              </a:rPr>
              <a:t> </a:t>
            </a:r>
            <a:r>
              <a:rPr sz="600" spc="-45" dirty="0">
                <a:latin typeface="Lucida Sans"/>
                <a:cs typeface="Lucida Sans"/>
              </a:rPr>
              <a:t>C).</a:t>
            </a:r>
            <a:endParaRPr sz="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185826"/>
            <a:ext cx="6898005" cy="1140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3835">
              <a:lnSpc>
                <a:spcPct val="100000"/>
              </a:lnSpc>
              <a:spcBef>
                <a:spcPts val="100"/>
              </a:spcBef>
              <a:tabLst>
                <a:tab pos="5658485" algn="l"/>
              </a:tabLst>
            </a:pPr>
            <a:r>
              <a:rPr sz="1200" b="1" spc="105" dirty="0">
                <a:solidFill>
                  <a:srgbClr val="8C268A"/>
                </a:solidFill>
                <a:latin typeface="Trebuchet MS"/>
                <a:cs typeface="Trebuchet MS"/>
              </a:rPr>
              <a:t>VIRA</a:t>
            </a:r>
            <a:r>
              <a:rPr sz="1200" b="1" spc="45" dirty="0">
                <a:solidFill>
                  <a:srgbClr val="8C268A"/>
                </a:solidFill>
                <a:latin typeface="Trebuchet MS"/>
                <a:cs typeface="Trebuchet MS"/>
              </a:rPr>
              <a:t>L</a:t>
            </a:r>
            <a:r>
              <a:rPr sz="1200" b="1" spc="-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1200" b="1" spc="125" dirty="0">
                <a:solidFill>
                  <a:srgbClr val="8C268A"/>
                </a:solidFill>
                <a:latin typeface="Trebuchet MS"/>
                <a:cs typeface="Trebuchet MS"/>
              </a:rPr>
              <a:t>HE</a:t>
            </a:r>
            <a:r>
              <a:rPr sz="1200" b="1" spc="70" dirty="0">
                <a:solidFill>
                  <a:srgbClr val="8C268A"/>
                </a:solidFill>
                <a:latin typeface="Trebuchet MS"/>
                <a:cs typeface="Trebuchet MS"/>
              </a:rPr>
              <a:t>P</a:t>
            </a:r>
            <a:r>
              <a:rPr sz="1200" b="1" spc="45" dirty="0">
                <a:solidFill>
                  <a:srgbClr val="8C268A"/>
                </a:solidFill>
                <a:latin typeface="Trebuchet MS"/>
                <a:cs typeface="Trebuchet MS"/>
              </a:rPr>
              <a:t>A</a:t>
            </a:r>
            <a:r>
              <a:rPr sz="1200" b="1" spc="80" dirty="0">
                <a:solidFill>
                  <a:srgbClr val="8C268A"/>
                </a:solidFill>
                <a:latin typeface="Trebuchet MS"/>
                <a:cs typeface="Trebuchet MS"/>
              </a:rPr>
              <a:t>TITI</a:t>
            </a:r>
            <a:r>
              <a:rPr sz="1200" b="1" spc="25" dirty="0">
                <a:solidFill>
                  <a:srgbClr val="8C268A"/>
                </a:solidFill>
                <a:latin typeface="Trebuchet MS"/>
                <a:cs typeface="Trebuchet MS"/>
              </a:rPr>
              <a:t>S</a:t>
            </a:r>
            <a:r>
              <a:rPr sz="1200" b="1" dirty="0">
                <a:solidFill>
                  <a:srgbClr val="8C268A"/>
                </a:solidFill>
                <a:latin typeface="Trebuchet MS"/>
                <a:cs typeface="Trebuchet MS"/>
              </a:rPr>
              <a:t>	</a:t>
            </a:r>
            <a:r>
              <a:rPr sz="1200" spc="175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1200" spc="160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1200" spc="80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12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12700" marR="172085">
              <a:lnSpc>
                <a:spcPct val="107200"/>
              </a:lnSpc>
            </a:pPr>
            <a:r>
              <a:rPr sz="1400" b="1" spc="-15" dirty="0">
                <a:solidFill>
                  <a:srgbClr val="005E6E"/>
                </a:solidFill>
                <a:latin typeface="Century Gothic"/>
                <a:cs typeface="Century Gothic"/>
              </a:rPr>
              <a:t>Table </a:t>
            </a:r>
            <a:r>
              <a:rPr sz="1400" b="1" spc="35" dirty="0">
                <a:solidFill>
                  <a:srgbClr val="005E6E"/>
                </a:solidFill>
                <a:latin typeface="Century Gothic"/>
                <a:cs typeface="Century Gothic"/>
              </a:rPr>
              <a:t>3.7. </a:t>
            </a:r>
            <a:r>
              <a:rPr sz="1400" b="1" dirty="0">
                <a:solidFill>
                  <a:srgbClr val="8C268A"/>
                </a:solidFill>
                <a:latin typeface="Century Gothic"/>
                <a:cs typeface="Century Gothic"/>
              </a:rPr>
              <a:t>Number </a:t>
            </a:r>
            <a:r>
              <a:rPr sz="1400" b="1" spc="-45" dirty="0">
                <a:solidFill>
                  <a:srgbClr val="8C268A"/>
                </a:solidFill>
                <a:latin typeface="Century Gothic"/>
                <a:cs typeface="Century Gothic"/>
              </a:rPr>
              <a:t>and </a:t>
            </a:r>
            <a:r>
              <a:rPr sz="1400" b="1" spc="5" dirty="0">
                <a:solidFill>
                  <a:srgbClr val="8C268A"/>
                </a:solidFill>
                <a:latin typeface="Century Gothic"/>
                <a:cs typeface="Century Gothic"/>
              </a:rPr>
              <a:t>rate* </a:t>
            </a:r>
            <a:r>
              <a:rPr sz="1400" b="1" spc="70" dirty="0">
                <a:solidFill>
                  <a:srgbClr val="8C268A"/>
                </a:solidFill>
                <a:latin typeface="Century Gothic"/>
                <a:cs typeface="Century Gothic"/>
              </a:rPr>
              <a:t>of </a:t>
            </a:r>
            <a:r>
              <a:rPr sz="1400" b="1" spc="10" dirty="0">
                <a:solidFill>
                  <a:srgbClr val="8C268A"/>
                </a:solidFill>
                <a:latin typeface="Century Gothic"/>
                <a:cs typeface="Century Gothic"/>
              </a:rPr>
              <a:t>deaths </a:t>
            </a:r>
            <a:r>
              <a:rPr sz="1400" b="1" spc="90" dirty="0">
                <a:solidFill>
                  <a:srgbClr val="8C268A"/>
                </a:solidFill>
                <a:latin typeface="Century Gothic"/>
                <a:cs typeface="Century Gothic"/>
              </a:rPr>
              <a:t>with </a:t>
            </a:r>
            <a:r>
              <a:rPr sz="1400" b="1" spc="50" dirty="0">
                <a:solidFill>
                  <a:srgbClr val="8C268A"/>
                </a:solidFill>
                <a:latin typeface="Century Gothic"/>
                <a:cs typeface="Century Gothic"/>
              </a:rPr>
              <a:t>hepatitis </a:t>
            </a:r>
            <a:r>
              <a:rPr sz="1400" b="1" spc="-225" dirty="0">
                <a:solidFill>
                  <a:srgbClr val="8C268A"/>
                </a:solidFill>
                <a:latin typeface="Century Gothic"/>
                <a:cs typeface="Century Gothic"/>
              </a:rPr>
              <a:t>C </a:t>
            </a:r>
            <a:r>
              <a:rPr sz="1400" b="1" spc="50" dirty="0">
                <a:solidFill>
                  <a:srgbClr val="8C268A"/>
                </a:solidFill>
                <a:latin typeface="Century Gothic"/>
                <a:cs typeface="Century Gothic"/>
              </a:rPr>
              <a:t>listed </a:t>
            </a:r>
            <a:r>
              <a:rPr sz="1400" b="1" spc="-15" dirty="0">
                <a:solidFill>
                  <a:srgbClr val="8C268A"/>
                </a:solidFill>
                <a:latin typeface="Century Gothic"/>
                <a:cs typeface="Century Gothic"/>
              </a:rPr>
              <a:t>as </a:t>
            </a:r>
            <a:r>
              <a:rPr sz="1400" b="1" spc="-130" dirty="0">
                <a:solidFill>
                  <a:srgbClr val="8C268A"/>
                </a:solidFill>
                <a:latin typeface="Century Gothic"/>
                <a:cs typeface="Century Gothic"/>
              </a:rPr>
              <a:t>a </a:t>
            </a:r>
            <a:r>
              <a:rPr sz="1400" b="1" spc="-55" dirty="0">
                <a:solidFill>
                  <a:srgbClr val="8C268A"/>
                </a:solidFill>
                <a:latin typeface="Century Gothic"/>
                <a:cs typeface="Century Gothic"/>
              </a:rPr>
              <a:t>cause </a:t>
            </a:r>
            <a:r>
              <a:rPr sz="1400" b="1" spc="70" dirty="0">
                <a:solidFill>
                  <a:srgbClr val="8C268A"/>
                </a:solidFill>
                <a:latin typeface="Century Gothic"/>
                <a:cs typeface="Century Gothic"/>
              </a:rPr>
              <a:t>of  </a:t>
            </a:r>
            <a:r>
              <a:rPr sz="1400" b="1" spc="-40" dirty="0">
                <a:solidFill>
                  <a:srgbClr val="8C268A"/>
                </a:solidFill>
                <a:latin typeface="Century Gothic"/>
                <a:cs typeface="Century Gothic"/>
              </a:rPr>
              <a:t>death†</a:t>
            </a:r>
            <a:r>
              <a:rPr sz="1400" b="1" spc="-65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-45" dirty="0">
                <a:solidFill>
                  <a:srgbClr val="8C268A"/>
                </a:solidFill>
                <a:latin typeface="Century Gothic"/>
                <a:cs typeface="Century Gothic"/>
              </a:rPr>
              <a:t>among</a:t>
            </a:r>
            <a:r>
              <a:rPr sz="1400" b="1" spc="-65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125" dirty="0">
                <a:solidFill>
                  <a:srgbClr val="8C268A"/>
                </a:solidFill>
                <a:latin typeface="Century Gothic"/>
                <a:cs typeface="Century Gothic"/>
              </a:rPr>
              <a:t>U</a:t>
            </a:r>
            <a:r>
              <a:rPr lang="en-US" sz="1400" b="1" spc="125" dirty="0">
                <a:solidFill>
                  <a:srgbClr val="8C268A"/>
                </a:solidFill>
                <a:latin typeface="Century Gothic"/>
                <a:cs typeface="Century Gothic"/>
              </a:rPr>
              <a:t>.</a:t>
            </a:r>
            <a:r>
              <a:rPr sz="1400" b="1" spc="125" dirty="0">
                <a:solidFill>
                  <a:srgbClr val="8C268A"/>
                </a:solidFill>
                <a:latin typeface="Century Gothic"/>
                <a:cs typeface="Century Gothic"/>
              </a:rPr>
              <a:t>S</a:t>
            </a:r>
            <a:r>
              <a:rPr lang="en-US" sz="1400" b="1" spc="125" dirty="0">
                <a:solidFill>
                  <a:srgbClr val="8C268A"/>
                </a:solidFill>
                <a:latin typeface="Century Gothic"/>
                <a:cs typeface="Century Gothic"/>
              </a:rPr>
              <a:t>.</a:t>
            </a:r>
            <a:r>
              <a:rPr sz="1400" b="1" spc="-60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45" dirty="0">
                <a:solidFill>
                  <a:srgbClr val="8C268A"/>
                </a:solidFill>
                <a:latin typeface="Century Gothic"/>
                <a:cs typeface="Century Gothic"/>
              </a:rPr>
              <a:t>residents,</a:t>
            </a:r>
            <a:r>
              <a:rPr sz="1400" b="1" spc="-65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-40" dirty="0">
                <a:solidFill>
                  <a:srgbClr val="8C268A"/>
                </a:solidFill>
                <a:latin typeface="Century Gothic"/>
                <a:cs typeface="Century Gothic"/>
              </a:rPr>
              <a:t>by</a:t>
            </a:r>
            <a:r>
              <a:rPr sz="1400" b="1" spc="-90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-30" dirty="0">
                <a:solidFill>
                  <a:srgbClr val="8C268A"/>
                </a:solidFill>
                <a:latin typeface="Century Gothic"/>
                <a:cs typeface="Century Gothic"/>
              </a:rPr>
              <a:t>demographic</a:t>
            </a:r>
            <a:r>
              <a:rPr sz="1400" b="1" spc="-65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20" dirty="0">
                <a:solidFill>
                  <a:srgbClr val="8C268A"/>
                </a:solidFill>
                <a:latin typeface="Century Gothic"/>
                <a:cs typeface="Century Gothic"/>
              </a:rPr>
              <a:t>characteristics,</a:t>
            </a:r>
            <a:r>
              <a:rPr sz="1400" b="1" spc="-60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10" dirty="0">
                <a:solidFill>
                  <a:srgbClr val="8C268A"/>
                </a:solidFill>
                <a:latin typeface="Century Gothic"/>
                <a:cs typeface="Century Gothic"/>
              </a:rPr>
              <a:t>region,</a:t>
            </a:r>
            <a:r>
              <a:rPr sz="1400" b="1" spc="-65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-45">
                <a:solidFill>
                  <a:srgbClr val="8C268A"/>
                </a:solidFill>
                <a:latin typeface="Century Gothic"/>
                <a:cs typeface="Century Gothic"/>
              </a:rPr>
              <a:t>and</a:t>
            </a:r>
            <a:r>
              <a:rPr sz="1400" b="1" spc="-9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-20">
                <a:solidFill>
                  <a:srgbClr val="8C268A"/>
                </a:solidFill>
                <a:latin typeface="Century Gothic"/>
                <a:cs typeface="Century Gothic"/>
              </a:rPr>
              <a:t>year</a:t>
            </a:r>
            <a:r>
              <a:rPr sz="1400" b="1" spc="-65">
                <a:solidFill>
                  <a:srgbClr val="8C268A"/>
                </a:solidFill>
                <a:latin typeface="Century Gothic"/>
                <a:cs typeface="Century Gothic"/>
              </a:rPr>
              <a:t>— </a:t>
            </a:r>
            <a:r>
              <a:rPr sz="1400" b="1" spc="45" dirty="0">
                <a:solidFill>
                  <a:srgbClr val="8C268A"/>
                </a:solidFill>
                <a:latin typeface="Century Gothic"/>
                <a:cs typeface="Century Gothic"/>
              </a:rPr>
              <a:t>United </a:t>
            </a:r>
            <a:r>
              <a:rPr sz="1400" b="1" spc="65" dirty="0">
                <a:solidFill>
                  <a:srgbClr val="8C268A"/>
                </a:solidFill>
                <a:latin typeface="Century Gothic"/>
                <a:cs typeface="Century Gothic"/>
              </a:rPr>
              <a:t>States,</a:t>
            </a:r>
            <a:r>
              <a:rPr sz="1400" b="1" spc="-165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75" dirty="0">
                <a:solidFill>
                  <a:srgbClr val="8C268A"/>
                </a:solidFill>
                <a:latin typeface="Century Gothic"/>
                <a:cs typeface="Century Gothic"/>
              </a:rPr>
              <a:t>2014–2018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81841" y="323214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57596" y="323214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06086" y="334161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30330" y="3018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56299" y="152400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72535" y="171953"/>
            <a:ext cx="168107" cy="2028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856303" y="1524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1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1112</Words>
  <Application>Microsoft Office PowerPoint</Application>
  <PresentationFormat>Custom</PresentationFormat>
  <Paragraphs>413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Lucida Sans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Table 3.7. Number and rate of deaths with hepatitis C listed as a cause of death among US residents, by demographic characteristics, region, and year — United States, 2014–2018</dc:subject>
  <dc:creator>HHS / CDC / DDID / NCHHSTP / DVH</dc:creator>
  <cp:lastModifiedBy>Peterson, Paul (CDC/DDID/NCHHSTP/DVH) (CTR)</cp:lastModifiedBy>
  <cp:revision>3</cp:revision>
  <dcterms:created xsi:type="dcterms:W3CDTF">2020-07-21T18:15:32Z</dcterms:created>
  <dcterms:modified xsi:type="dcterms:W3CDTF">2020-07-28T12:15:19Z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