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94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999" y="1266063"/>
            <a:ext cx="7023100" cy="7100570"/>
          </a:xfrm>
          <a:custGeom>
            <a:avLst/>
            <a:gdLst/>
            <a:ahLst/>
            <a:cxnLst/>
            <a:rect l="l" t="t" r="r" b="b"/>
            <a:pathLst>
              <a:path w="7023100" h="7100570">
                <a:moveTo>
                  <a:pt x="0" y="0"/>
                </a:moveTo>
                <a:lnTo>
                  <a:pt x="7022592" y="0"/>
                </a:lnTo>
                <a:lnTo>
                  <a:pt x="7022592" y="7100316"/>
                </a:lnTo>
                <a:lnTo>
                  <a:pt x="0" y="71003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hs.gov/about/agencies/iea/regional-offices/index.html" TargetMode="External"/><Relationship Id="rId2" Type="http://schemas.openxmlformats.org/officeDocument/2006/relationships/hyperlink" Target="https://wwwn.cdc.gov/nndss/conditions/hepatitis-a-acute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7200" y="1348739"/>
          <a:ext cx="6854825" cy="69357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29108">
                <a:tc rowSpan="2">
                  <a:txBody>
                    <a:bodyPr/>
                    <a:lstStyle/>
                    <a:p>
                      <a:pPr marL="379730" marR="365125" indent="15240">
                        <a:lnSpc>
                          <a:spcPct val="111100"/>
                        </a:lnSpc>
                        <a:spcBef>
                          <a:spcPts val="735"/>
                        </a:spcBef>
                      </a:pPr>
                      <a:r>
                        <a:rPr sz="75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Demographic  cha</a:t>
                      </a:r>
                      <a:r>
                        <a:rPr sz="75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75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ac</a:t>
                      </a:r>
                      <a:r>
                        <a:rPr sz="75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75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eristic</a:t>
                      </a:r>
                      <a:endParaRPr sz="750">
                        <a:latin typeface="Century Gothic"/>
                        <a:cs typeface="Century Gothic"/>
                      </a:endParaRPr>
                    </a:p>
                  </a:txBody>
                  <a:tcPr marL="0" marR="0" marT="93345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800" b="1" spc="4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2018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3345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No.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Rate*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5" dirty="0">
                          <a:latin typeface="Century Gothic"/>
                          <a:cs typeface="Century Gothic"/>
                        </a:rPr>
                        <a:t>Total</a:t>
                      </a:r>
                      <a:r>
                        <a:rPr sz="675" b="1" spc="67" baseline="30864" dirty="0">
                          <a:latin typeface="Century Gothic"/>
                          <a:cs typeface="Century Gothic"/>
                        </a:rPr>
                        <a:t>§</a:t>
                      </a:r>
                      <a:endParaRPr sz="675" baseline="30864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2,791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0.9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3,370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1.1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3,218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1.1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3,409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1.1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3,322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00" b="1" spc="40" dirty="0">
                          <a:latin typeface="Century Gothic"/>
                          <a:cs typeface="Century Gothic"/>
                        </a:rPr>
                        <a:t>1.0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5244" marB="0">
                    <a:lnL w="9525">
                      <a:solidFill>
                        <a:srgbClr val="005E6E"/>
                      </a:solidFill>
                      <a:prstDash val="soli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3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Age </a:t>
                      </a:r>
                      <a:r>
                        <a:rPr sz="80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group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(years)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0–19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20–29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348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286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271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30–39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888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1,094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998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868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40–49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961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906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1,028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1,052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5" dirty="0">
                          <a:latin typeface="Arial"/>
                          <a:cs typeface="Arial"/>
                        </a:rPr>
                        <a:t>50–59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655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675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40" dirty="0">
                          <a:latin typeface="Arial"/>
                          <a:cs typeface="Arial"/>
                        </a:rPr>
                        <a:t>60+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272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342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395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Sex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0" dirty="0">
                          <a:latin typeface="Arial"/>
                          <a:cs typeface="Arial"/>
                        </a:rPr>
                        <a:t>Male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1,778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2,080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1,957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2,095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2,050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Female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1,001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1,280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1,252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1,301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1,260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Race/ethnicity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5815">
                <a:tc>
                  <a:txBody>
                    <a:bodyPr/>
                    <a:lstStyle/>
                    <a:p>
                      <a:pPr marL="55244" marR="537210">
                        <a:lnSpc>
                          <a:spcPts val="900"/>
                        </a:lnSpc>
                        <a:spcBef>
                          <a:spcPts val="345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American</a:t>
                      </a:r>
                      <a:r>
                        <a:rPr sz="8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25" dirty="0">
                          <a:latin typeface="Arial"/>
                          <a:cs typeface="Arial"/>
                        </a:rPr>
                        <a:t>Indian/  </a:t>
                      </a:r>
                      <a:r>
                        <a:rPr sz="800" b="1" spc="-10" dirty="0">
                          <a:latin typeface="Arial"/>
                          <a:cs typeface="Arial"/>
                        </a:rPr>
                        <a:t>Alaskan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Native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</a:rPr>
                        <a:t>Asian/Pacific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latin typeface="Arial"/>
                          <a:cs typeface="Arial"/>
                        </a:rPr>
                        <a:t>Islander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10" dirty="0">
                          <a:latin typeface="Arial"/>
                          <a:cs typeface="Arial"/>
                        </a:rPr>
                        <a:t>Black,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Non-Hispanic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343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398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386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15" dirty="0">
                          <a:latin typeface="Arial"/>
                          <a:cs typeface="Arial"/>
                        </a:rPr>
                        <a:t>White,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0" dirty="0">
                          <a:latin typeface="Arial"/>
                          <a:cs typeface="Arial"/>
                        </a:rPr>
                        <a:t>Non-Hispanic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1,713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2,150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2,059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2,197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2,084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158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175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194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196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222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8600">
                <a:tc gridSpan="11"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6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HHS</a:t>
                      </a:r>
                      <a:r>
                        <a:rPr sz="800" b="1" spc="-1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Region</a:t>
                      </a:r>
                      <a:r>
                        <a:rPr sz="675" b="1" spc="37" baseline="30864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¶</a:t>
                      </a:r>
                      <a:endParaRPr sz="675" baseline="30864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solidFill>
                      <a:srgbClr val="005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93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139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172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165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162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363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397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385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1,114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1,302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1,378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5" dirty="0">
                          <a:latin typeface="Arial"/>
                          <a:cs typeface="Arial"/>
                        </a:rPr>
                        <a:t>1,601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2.4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432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677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557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580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296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286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267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214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46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57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 </a:t>
                      </a:r>
                      <a:r>
                        <a:rPr sz="800" b="1" spc="30" dirty="0">
                          <a:latin typeface="Arial"/>
                          <a:cs typeface="Arial"/>
                        </a:rPr>
                        <a:t>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168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224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154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Region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0" dirty="0">
                          <a:latin typeface="Arial"/>
                          <a:cs typeface="Arial"/>
                        </a:rPr>
                        <a:t>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77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latin typeface="Arial"/>
                          <a:cs typeface="Arial"/>
                        </a:rPr>
                        <a:t>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8398509"/>
            <a:ext cx="6866890" cy="1161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latin typeface="Century Gothic"/>
                <a:cs typeface="Century Gothic"/>
              </a:rPr>
              <a:t>Source: </a:t>
            </a:r>
            <a:r>
              <a:rPr sz="700" spc="-90" dirty="0">
                <a:latin typeface="Century Gothic"/>
                <a:cs typeface="Century Gothic"/>
              </a:rPr>
              <a:t>CDC, </a:t>
            </a:r>
            <a:r>
              <a:rPr sz="700" spc="-30" dirty="0">
                <a:latin typeface="Century Gothic"/>
                <a:cs typeface="Century Gothic"/>
              </a:rPr>
              <a:t>National </a:t>
            </a:r>
            <a:r>
              <a:rPr sz="700" spc="-20" dirty="0">
                <a:latin typeface="Century Gothic"/>
                <a:cs typeface="Century Gothic"/>
              </a:rPr>
              <a:t>Notifiable </a:t>
            </a:r>
            <a:r>
              <a:rPr sz="700" spc="-15" dirty="0">
                <a:latin typeface="Century Gothic"/>
                <a:cs typeface="Century Gothic"/>
              </a:rPr>
              <a:t>Diseases </a:t>
            </a:r>
            <a:r>
              <a:rPr sz="700" spc="-25" dirty="0">
                <a:latin typeface="Century Gothic"/>
                <a:cs typeface="Century Gothic"/>
              </a:rPr>
              <a:t>Surveillance</a:t>
            </a:r>
            <a:r>
              <a:rPr sz="700" spc="-40" dirty="0">
                <a:latin typeface="Century Gothic"/>
                <a:cs typeface="Century Gothic"/>
              </a:rPr>
              <a:t> </a:t>
            </a:r>
            <a:r>
              <a:rPr sz="700" spc="-5" dirty="0"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spc="-35" dirty="0">
                <a:latin typeface="Century Gothic"/>
                <a:cs typeface="Century Gothic"/>
              </a:rPr>
              <a:t>* </a:t>
            </a:r>
            <a:r>
              <a:rPr sz="700" spc="-30" dirty="0">
                <a:latin typeface="Century Gothic"/>
                <a:cs typeface="Century Gothic"/>
              </a:rPr>
              <a:t>Rate </a:t>
            </a:r>
            <a:r>
              <a:rPr sz="700" spc="-20" dirty="0">
                <a:latin typeface="Century Gothic"/>
                <a:cs typeface="Century Gothic"/>
              </a:rPr>
              <a:t>per </a:t>
            </a:r>
            <a:r>
              <a:rPr sz="700" spc="15" dirty="0">
                <a:latin typeface="Century Gothic"/>
                <a:cs typeface="Century Gothic"/>
              </a:rPr>
              <a:t>100,000</a:t>
            </a:r>
            <a:r>
              <a:rPr sz="700" spc="-20" dirty="0">
                <a:latin typeface="Century Gothic"/>
                <a:cs typeface="Century Gothic"/>
              </a:rPr>
              <a:t> </a:t>
            </a:r>
            <a:r>
              <a:rPr sz="700" spc="-30" dirty="0">
                <a:latin typeface="Century Gothic"/>
                <a:cs typeface="Century Gothic"/>
              </a:rPr>
              <a:t>population.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spc="-110" dirty="0">
                <a:latin typeface="Century Gothic"/>
                <a:cs typeface="Century Gothic"/>
              </a:rPr>
              <a:t>† </a:t>
            </a:r>
            <a:r>
              <a:rPr sz="700" spc="20" dirty="0">
                <a:latin typeface="Century Gothic"/>
                <a:cs typeface="Century Gothic"/>
              </a:rPr>
              <a:t>For </a:t>
            </a:r>
            <a:r>
              <a:rPr sz="700" spc="-25" dirty="0">
                <a:latin typeface="Century Gothic"/>
                <a:cs typeface="Century Gothic"/>
              </a:rPr>
              <a:t>the </a:t>
            </a:r>
            <a:r>
              <a:rPr sz="700" spc="-60" dirty="0">
                <a:latin typeface="Century Gothic"/>
                <a:cs typeface="Century Gothic"/>
              </a:rPr>
              <a:t>case </a:t>
            </a:r>
            <a:r>
              <a:rPr sz="700" spc="-15" dirty="0">
                <a:latin typeface="Century Gothic"/>
                <a:cs typeface="Century Gothic"/>
              </a:rPr>
              <a:t>definition, </a:t>
            </a:r>
            <a:r>
              <a:rPr sz="700" spc="-35" dirty="0">
                <a:latin typeface="Century Gothic"/>
                <a:cs typeface="Century Gothic"/>
              </a:rPr>
              <a:t>see</a:t>
            </a:r>
            <a:r>
              <a:rPr sz="700" spc="-30" dirty="0">
                <a:latin typeface="Century Gothic"/>
                <a:cs typeface="Century Gothic"/>
              </a:rPr>
              <a:t> </a:t>
            </a:r>
            <a:r>
              <a:rPr sz="700" u="sng" spc="-30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2"/>
              </a:rPr>
              <a:t>https://wwwn.cdc.gov/nndss/conditions/hepatitis-b-acute/</a:t>
            </a:r>
            <a:endParaRPr sz="700">
              <a:latin typeface="Century Gothic"/>
              <a:cs typeface="Century Gothic"/>
            </a:endParaRPr>
          </a:p>
          <a:p>
            <a:pPr marL="12700" marR="15875" indent="-635">
              <a:lnSpc>
                <a:spcPct val="107200"/>
              </a:lnSpc>
              <a:spcBef>
                <a:spcPts val="450"/>
              </a:spcBef>
            </a:pPr>
            <a:r>
              <a:rPr sz="600" spc="15" baseline="34722" dirty="0">
                <a:latin typeface="Century Gothic"/>
                <a:cs typeface="Century Gothic"/>
              </a:rPr>
              <a:t>§ </a:t>
            </a:r>
            <a:r>
              <a:rPr sz="700" spc="-10" dirty="0">
                <a:latin typeface="Century Gothic"/>
                <a:cs typeface="Century Gothic"/>
              </a:rPr>
              <a:t>Numbers </a:t>
            </a:r>
            <a:r>
              <a:rPr sz="700" spc="-25" dirty="0">
                <a:latin typeface="Century Gothic"/>
                <a:cs typeface="Century Gothic"/>
              </a:rPr>
              <a:t>reported </a:t>
            </a:r>
            <a:r>
              <a:rPr sz="700" dirty="0">
                <a:latin typeface="Century Gothic"/>
                <a:cs typeface="Century Gothic"/>
              </a:rPr>
              <a:t>in </a:t>
            </a:r>
            <a:r>
              <a:rPr sz="700" spc="-80" dirty="0">
                <a:latin typeface="Century Gothic"/>
                <a:cs typeface="Century Gothic"/>
              </a:rPr>
              <a:t>each </a:t>
            </a:r>
            <a:r>
              <a:rPr sz="700" spc="-45" dirty="0">
                <a:latin typeface="Century Gothic"/>
                <a:cs typeface="Century Gothic"/>
              </a:rPr>
              <a:t>category </a:t>
            </a:r>
            <a:r>
              <a:rPr sz="700" spc="-55" dirty="0">
                <a:latin typeface="Century Gothic"/>
                <a:cs typeface="Century Gothic"/>
              </a:rPr>
              <a:t>may </a:t>
            </a:r>
            <a:r>
              <a:rPr sz="700" spc="-20" dirty="0">
                <a:latin typeface="Century Gothic"/>
                <a:cs typeface="Century Gothic"/>
              </a:rPr>
              <a:t>not </a:t>
            </a:r>
            <a:r>
              <a:rPr sz="700" spc="-75" dirty="0">
                <a:latin typeface="Century Gothic"/>
                <a:cs typeface="Century Gothic"/>
              </a:rPr>
              <a:t>add </a:t>
            </a:r>
            <a:r>
              <a:rPr sz="700" spc="-40" dirty="0">
                <a:latin typeface="Century Gothic"/>
                <a:cs typeface="Century Gothic"/>
              </a:rPr>
              <a:t>up </a:t>
            </a:r>
            <a:r>
              <a:rPr sz="700" spc="-15" dirty="0">
                <a:latin typeface="Century Gothic"/>
                <a:cs typeface="Century Gothic"/>
              </a:rPr>
              <a:t>to </a:t>
            </a:r>
            <a:r>
              <a:rPr sz="700" spc="-25" dirty="0">
                <a:latin typeface="Century Gothic"/>
                <a:cs typeface="Century Gothic"/>
              </a:rPr>
              <a:t>the </a:t>
            </a:r>
            <a:r>
              <a:rPr sz="700" spc="-20" dirty="0">
                <a:latin typeface="Century Gothic"/>
                <a:cs typeface="Century Gothic"/>
              </a:rPr>
              <a:t>total number </a:t>
            </a:r>
            <a:r>
              <a:rPr sz="700" spc="-15" dirty="0">
                <a:latin typeface="Century Gothic"/>
                <a:cs typeface="Century Gothic"/>
              </a:rPr>
              <a:t>of </a:t>
            </a:r>
            <a:r>
              <a:rPr sz="700" spc="-25" dirty="0">
                <a:latin typeface="Century Gothic"/>
                <a:cs typeface="Century Gothic"/>
              </a:rPr>
              <a:t>reported </a:t>
            </a:r>
            <a:r>
              <a:rPr sz="700" spc="-35" dirty="0">
                <a:latin typeface="Century Gothic"/>
                <a:cs typeface="Century Gothic"/>
              </a:rPr>
              <a:t>cases </a:t>
            </a:r>
            <a:r>
              <a:rPr sz="700" dirty="0">
                <a:latin typeface="Century Gothic"/>
                <a:cs typeface="Century Gothic"/>
              </a:rPr>
              <a:t>in </a:t>
            </a:r>
            <a:r>
              <a:rPr sz="700" spc="-105" dirty="0">
                <a:latin typeface="Century Gothic"/>
                <a:cs typeface="Century Gothic"/>
              </a:rPr>
              <a:t>a </a:t>
            </a:r>
            <a:r>
              <a:rPr sz="700" spc="-35" dirty="0">
                <a:latin typeface="Century Gothic"/>
                <a:cs typeface="Century Gothic"/>
              </a:rPr>
              <a:t>year </a:t>
            </a:r>
            <a:r>
              <a:rPr sz="700" spc="-55" dirty="0">
                <a:latin typeface="Century Gothic"/>
                <a:cs typeface="Century Gothic"/>
              </a:rPr>
              <a:t>due </a:t>
            </a:r>
            <a:r>
              <a:rPr sz="700" spc="-15" dirty="0">
                <a:latin typeface="Century Gothic"/>
                <a:cs typeface="Century Gothic"/>
              </a:rPr>
              <a:t>to </a:t>
            </a:r>
            <a:r>
              <a:rPr sz="700" spc="-35" dirty="0">
                <a:latin typeface="Century Gothic"/>
                <a:cs typeface="Century Gothic"/>
              </a:rPr>
              <a:t>cases </a:t>
            </a:r>
            <a:r>
              <a:rPr sz="700" dirty="0">
                <a:latin typeface="Century Gothic"/>
                <a:cs typeface="Century Gothic"/>
              </a:rPr>
              <a:t>with </a:t>
            </a:r>
            <a:r>
              <a:rPr sz="700" spc="5" dirty="0">
                <a:latin typeface="Century Gothic"/>
                <a:cs typeface="Century Gothic"/>
              </a:rPr>
              <a:t>missing </a:t>
            </a:r>
            <a:r>
              <a:rPr sz="700" spc="-65" dirty="0">
                <a:latin typeface="Century Gothic"/>
                <a:cs typeface="Century Gothic"/>
              </a:rPr>
              <a:t>data </a:t>
            </a:r>
            <a:r>
              <a:rPr sz="700" spc="-25" dirty="0">
                <a:latin typeface="Century Gothic"/>
                <a:cs typeface="Century Gothic"/>
              </a:rPr>
              <a:t>or, </a:t>
            </a:r>
            <a:r>
              <a:rPr sz="700" dirty="0">
                <a:latin typeface="Century Gothic"/>
                <a:cs typeface="Century Gothic"/>
              </a:rPr>
              <a:t>in </a:t>
            </a:r>
            <a:r>
              <a:rPr sz="700" spc="-25" dirty="0">
                <a:latin typeface="Century Gothic"/>
                <a:cs typeface="Century Gothic"/>
              </a:rPr>
              <a:t>the </a:t>
            </a:r>
            <a:r>
              <a:rPr sz="700" spc="-60" dirty="0">
                <a:latin typeface="Century Gothic"/>
                <a:cs typeface="Century Gothic"/>
              </a:rPr>
              <a:t>case </a:t>
            </a:r>
            <a:r>
              <a:rPr sz="700" spc="-15" dirty="0">
                <a:latin typeface="Century Gothic"/>
                <a:cs typeface="Century Gothic"/>
              </a:rPr>
              <a:t>of </a:t>
            </a:r>
            <a:r>
              <a:rPr sz="700" spc="-35" dirty="0">
                <a:latin typeface="Century Gothic"/>
                <a:cs typeface="Century Gothic"/>
              </a:rPr>
              <a:t>race/ethnicity, cases  </a:t>
            </a:r>
            <a:r>
              <a:rPr sz="700" spc="-40" dirty="0">
                <a:latin typeface="Century Gothic"/>
                <a:cs typeface="Century Gothic"/>
              </a:rPr>
              <a:t>categorized </a:t>
            </a:r>
            <a:r>
              <a:rPr sz="700" spc="-25" dirty="0">
                <a:latin typeface="Century Gothic"/>
                <a:cs typeface="Century Gothic"/>
              </a:rPr>
              <a:t>as</a:t>
            </a:r>
            <a:r>
              <a:rPr sz="700" spc="-5" dirty="0">
                <a:latin typeface="Century Gothic"/>
                <a:cs typeface="Century Gothic"/>
              </a:rPr>
              <a:t> </a:t>
            </a:r>
            <a:r>
              <a:rPr sz="700" spc="-50" dirty="0">
                <a:latin typeface="Century Gothic"/>
                <a:cs typeface="Century Gothic"/>
              </a:rPr>
              <a:t>“Other”.</a:t>
            </a:r>
            <a:endParaRPr sz="700">
              <a:latin typeface="Century Gothic"/>
              <a:cs typeface="Century Gothic"/>
            </a:endParaRPr>
          </a:p>
          <a:p>
            <a:pPr marL="12700" marR="5080" indent="-635">
              <a:lnSpc>
                <a:spcPct val="117700"/>
              </a:lnSpc>
              <a:spcBef>
                <a:spcPts val="180"/>
              </a:spcBef>
            </a:pPr>
            <a:r>
              <a:rPr sz="600" spc="22" baseline="34722" dirty="0">
                <a:latin typeface="Century Gothic"/>
                <a:cs typeface="Century Gothic"/>
              </a:rPr>
              <a:t>¶ </a:t>
            </a:r>
            <a:r>
              <a:rPr sz="700" spc="-25" dirty="0">
                <a:latin typeface="Century Gothic"/>
                <a:cs typeface="Century Gothic"/>
              </a:rPr>
              <a:t>Health </a:t>
            </a:r>
            <a:r>
              <a:rPr sz="700" spc="-60" dirty="0">
                <a:latin typeface="Century Gothic"/>
                <a:cs typeface="Century Gothic"/>
              </a:rPr>
              <a:t>and </a:t>
            </a:r>
            <a:r>
              <a:rPr sz="700" spc="-30" dirty="0">
                <a:latin typeface="Century Gothic"/>
                <a:cs typeface="Century Gothic"/>
              </a:rPr>
              <a:t>Human </a:t>
            </a:r>
            <a:r>
              <a:rPr sz="700" spc="-10" dirty="0">
                <a:latin typeface="Century Gothic"/>
                <a:cs typeface="Century Gothic"/>
              </a:rPr>
              <a:t>Services </a:t>
            </a:r>
            <a:r>
              <a:rPr sz="700" spc="-15" dirty="0">
                <a:latin typeface="Century Gothic"/>
                <a:cs typeface="Century Gothic"/>
              </a:rPr>
              <a:t>Regions </a:t>
            </a:r>
            <a:r>
              <a:rPr sz="700" spc="-30" dirty="0">
                <a:latin typeface="Century Gothic"/>
                <a:cs typeface="Century Gothic"/>
              </a:rPr>
              <a:t>were </a:t>
            </a:r>
            <a:r>
              <a:rPr sz="700" spc="-35" dirty="0">
                <a:latin typeface="Century Gothic"/>
                <a:cs typeface="Century Gothic"/>
              </a:rPr>
              <a:t>categorized </a:t>
            </a:r>
            <a:r>
              <a:rPr sz="700" spc="-50" dirty="0">
                <a:latin typeface="Century Gothic"/>
                <a:cs typeface="Century Gothic"/>
              </a:rPr>
              <a:t>according </a:t>
            </a:r>
            <a:r>
              <a:rPr sz="700" spc="-15" dirty="0">
                <a:latin typeface="Century Gothic"/>
                <a:cs typeface="Century Gothic"/>
              </a:rPr>
              <a:t>to </a:t>
            </a:r>
            <a:r>
              <a:rPr sz="700" spc="-25" dirty="0">
                <a:latin typeface="Century Gothic"/>
                <a:cs typeface="Century Gothic"/>
              </a:rPr>
              <a:t>the grouping </a:t>
            </a:r>
            <a:r>
              <a:rPr sz="700" spc="-10" dirty="0">
                <a:latin typeface="Century Gothic"/>
                <a:cs typeface="Century Gothic"/>
              </a:rPr>
              <a:t>of </a:t>
            </a:r>
            <a:r>
              <a:rPr sz="700" spc="-5" dirty="0">
                <a:latin typeface="Century Gothic"/>
                <a:cs typeface="Century Gothic"/>
              </a:rPr>
              <a:t>states </a:t>
            </a:r>
            <a:r>
              <a:rPr sz="700" spc="-60" dirty="0">
                <a:latin typeface="Century Gothic"/>
                <a:cs typeface="Century Gothic"/>
              </a:rPr>
              <a:t>and </a:t>
            </a:r>
            <a:r>
              <a:rPr sz="700" spc="5" dirty="0">
                <a:latin typeface="Century Gothic"/>
                <a:cs typeface="Century Gothic"/>
              </a:rPr>
              <a:t>U.S. </a:t>
            </a:r>
            <a:r>
              <a:rPr sz="700" spc="20" dirty="0">
                <a:latin typeface="Century Gothic"/>
                <a:cs typeface="Century Gothic"/>
              </a:rPr>
              <a:t>Territories </a:t>
            </a:r>
            <a:r>
              <a:rPr sz="700" spc="-25" dirty="0">
                <a:latin typeface="Century Gothic"/>
                <a:cs typeface="Century Gothic"/>
              </a:rPr>
              <a:t>assigned </a:t>
            </a:r>
            <a:r>
              <a:rPr sz="700" spc="-20" dirty="0">
                <a:latin typeface="Century Gothic"/>
                <a:cs typeface="Century Gothic"/>
              </a:rPr>
              <a:t>under </a:t>
            </a:r>
            <a:r>
              <a:rPr sz="700" spc="-80" dirty="0">
                <a:latin typeface="Century Gothic"/>
                <a:cs typeface="Century Gothic"/>
              </a:rPr>
              <a:t>each </a:t>
            </a:r>
            <a:r>
              <a:rPr sz="700" spc="-10" dirty="0">
                <a:latin typeface="Century Gothic"/>
                <a:cs typeface="Century Gothic"/>
              </a:rPr>
              <a:t>of </a:t>
            </a:r>
            <a:r>
              <a:rPr sz="700" spc="-25" dirty="0">
                <a:latin typeface="Century Gothic"/>
                <a:cs typeface="Century Gothic"/>
              </a:rPr>
              <a:t>the ten </a:t>
            </a:r>
            <a:r>
              <a:rPr sz="700" spc="-30" dirty="0">
                <a:latin typeface="Century Gothic"/>
                <a:cs typeface="Century Gothic"/>
              </a:rPr>
              <a:t>Department </a:t>
            </a:r>
            <a:r>
              <a:rPr sz="700" spc="-10" dirty="0">
                <a:latin typeface="Century Gothic"/>
                <a:cs typeface="Century Gothic"/>
              </a:rPr>
              <a:t>of </a:t>
            </a:r>
            <a:r>
              <a:rPr sz="700" spc="-25" dirty="0">
                <a:latin typeface="Century Gothic"/>
                <a:cs typeface="Century Gothic"/>
              </a:rPr>
              <a:t>Health </a:t>
            </a:r>
            <a:r>
              <a:rPr sz="700" spc="-60" dirty="0">
                <a:latin typeface="Century Gothic"/>
                <a:cs typeface="Century Gothic"/>
              </a:rPr>
              <a:t>and  </a:t>
            </a:r>
            <a:r>
              <a:rPr sz="700" spc="-30" dirty="0">
                <a:latin typeface="Century Gothic"/>
                <a:cs typeface="Century Gothic"/>
              </a:rPr>
              <a:t>Human </a:t>
            </a:r>
            <a:r>
              <a:rPr sz="700" spc="-10" dirty="0">
                <a:latin typeface="Century Gothic"/>
                <a:cs typeface="Century Gothic"/>
              </a:rPr>
              <a:t>Services </a:t>
            </a:r>
            <a:r>
              <a:rPr sz="700" spc="-25" dirty="0">
                <a:latin typeface="Century Gothic"/>
                <a:cs typeface="Century Gothic"/>
              </a:rPr>
              <a:t>regional </a:t>
            </a:r>
            <a:r>
              <a:rPr sz="700" spc="-15" dirty="0">
                <a:latin typeface="Century Gothic"/>
                <a:cs typeface="Century Gothic"/>
              </a:rPr>
              <a:t>offices </a:t>
            </a:r>
            <a:r>
              <a:rPr sz="700" spc="-30" dirty="0">
                <a:latin typeface="Century Gothic"/>
                <a:cs typeface="Century Gothic"/>
              </a:rPr>
              <a:t>(</a:t>
            </a:r>
            <a:r>
              <a:rPr sz="700" u="sng" spc="-30" dirty="0">
                <a:solidFill>
                  <a:srgbClr val="1F5D9E"/>
                </a:solidFill>
                <a:uFill>
                  <a:solidFill>
                    <a:srgbClr val="1F5D9E"/>
                  </a:solidFill>
                </a:uFill>
                <a:latin typeface="Century Gothic"/>
                <a:cs typeface="Century Gothic"/>
                <a:hlinkClick r:id="rId3"/>
              </a:rPr>
              <a:t>https://www.hhs.gov/about/agencies/iea/regional-offices/index.htm</a:t>
            </a:r>
            <a:r>
              <a:rPr sz="700" spc="-30" dirty="0">
                <a:solidFill>
                  <a:srgbClr val="1F5D9E"/>
                </a:solidFill>
                <a:latin typeface="Century Gothic"/>
                <a:cs typeface="Century Gothic"/>
                <a:hlinkClick r:id="rId3"/>
              </a:rPr>
              <a:t>l</a:t>
            </a:r>
            <a:r>
              <a:rPr sz="700" spc="-30" dirty="0">
                <a:latin typeface="Century Gothic"/>
                <a:cs typeface="Century Gothic"/>
              </a:rPr>
              <a:t>). </a:t>
            </a:r>
            <a:r>
              <a:rPr sz="700" spc="25" dirty="0">
                <a:latin typeface="Century Gothic"/>
                <a:cs typeface="Century Gothic"/>
              </a:rPr>
              <a:t>For </a:t>
            </a:r>
            <a:r>
              <a:rPr sz="700" spc="-25" dirty="0">
                <a:latin typeface="Century Gothic"/>
                <a:cs typeface="Century Gothic"/>
              </a:rPr>
              <a:t>the </a:t>
            </a:r>
            <a:r>
              <a:rPr sz="700" spc="-10" dirty="0">
                <a:latin typeface="Century Gothic"/>
                <a:cs typeface="Century Gothic"/>
              </a:rPr>
              <a:t>purposes of </a:t>
            </a:r>
            <a:r>
              <a:rPr sz="700" spc="20" dirty="0">
                <a:latin typeface="Century Gothic"/>
                <a:cs typeface="Century Gothic"/>
              </a:rPr>
              <a:t>this </a:t>
            </a:r>
            <a:r>
              <a:rPr sz="700" spc="-10" dirty="0">
                <a:latin typeface="Century Gothic"/>
                <a:cs typeface="Century Gothic"/>
              </a:rPr>
              <a:t>report, regions </a:t>
            </a:r>
            <a:r>
              <a:rPr sz="700" dirty="0">
                <a:latin typeface="Century Gothic"/>
                <a:cs typeface="Century Gothic"/>
              </a:rPr>
              <a:t>with </a:t>
            </a:r>
            <a:r>
              <a:rPr sz="700" spc="50" dirty="0">
                <a:latin typeface="Century Gothic"/>
                <a:cs typeface="Century Gothic"/>
              </a:rPr>
              <a:t>US </a:t>
            </a:r>
            <a:r>
              <a:rPr sz="700" spc="15" dirty="0">
                <a:latin typeface="Century Gothic"/>
                <a:cs typeface="Century Gothic"/>
              </a:rPr>
              <a:t>territories  </a:t>
            </a:r>
            <a:r>
              <a:rPr sz="700" spc="-30" dirty="0">
                <a:latin typeface="Century Gothic"/>
                <a:cs typeface="Century Gothic"/>
              </a:rPr>
              <a:t>(Region </a:t>
            </a:r>
            <a:r>
              <a:rPr sz="700" spc="25" dirty="0">
                <a:latin typeface="Century Gothic"/>
                <a:cs typeface="Century Gothic"/>
              </a:rPr>
              <a:t>2 </a:t>
            </a:r>
            <a:r>
              <a:rPr sz="700" spc="-60" dirty="0">
                <a:latin typeface="Century Gothic"/>
                <a:cs typeface="Century Gothic"/>
              </a:rPr>
              <a:t>and </a:t>
            </a:r>
            <a:r>
              <a:rPr sz="700" spc="-25" dirty="0">
                <a:latin typeface="Century Gothic"/>
                <a:cs typeface="Century Gothic"/>
              </a:rPr>
              <a:t>Region </a:t>
            </a:r>
            <a:r>
              <a:rPr sz="700" spc="-20" dirty="0">
                <a:latin typeface="Century Gothic"/>
                <a:cs typeface="Century Gothic"/>
              </a:rPr>
              <a:t>9) </a:t>
            </a:r>
            <a:r>
              <a:rPr sz="700" spc="-40" dirty="0">
                <a:latin typeface="Century Gothic"/>
                <a:cs typeface="Century Gothic"/>
              </a:rPr>
              <a:t>contain </a:t>
            </a:r>
            <a:r>
              <a:rPr sz="700" spc="-60" dirty="0">
                <a:latin typeface="Century Gothic"/>
                <a:cs typeface="Century Gothic"/>
              </a:rPr>
              <a:t>data </a:t>
            </a:r>
            <a:r>
              <a:rPr sz="700" spc="10" dirty="0">
                <a:latin typeface="Century Gothic"/>
                <a:cs typeface="Century Gothic"/>
              </a:rPr>
              <a:t>from </a:t>
            </a:r>
            <a:r>
              <a:rPr sz="700" spc="-5" dirty="0">
                <a:latin typeface="Century Gothic"/>
                <a:cs typeface="Century Gothic"/>
              </a:rPr>
              <a:t>states</a:t>
            </a:r>
            <a:r>
              <a:rPr sz="700" spc="10" dirty="0">
                <a:latin typeface="Century Gothic"/>
                <a:cs typeface="Century Gothic"/>
              </a:rPr>
              <a:t> </a:t>
            </a:r>
            <a:r>
              <a:rPr sz="700" spc="-20" dirty="0">
                <a:latin typeface="Century Gothic"/>
                <a:cs typeface="Century Gothic"/>
              </a:rPr>
              <a:t>only.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38226"/>
            <a:ext cx="6898005" cy="9220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3835">
              <a:lnSpc>
                <a:spcPct val="100000"/>
              </a:lnSpc>
              <a:spcBef>
                <a:spcPts val="100"/>
              </a:spcBef>
              <a:tabLst>
                <a:tab pos="5658485" algn="l"/>
              </a:tabLst>
            </a:pPr>
            <a:r>
              <a:rPr sz="1200" b="1" spc="105" dirty="0">
                <a:solidFill>
                  <a:srgbClr val="8C268A"/>
                </a:solidFill>
                <a:latin typeface="Trebuchet MS"/>
                <a:cs typeface="Trebuchet MS"/>
              </a:rPr>
              <a:t>VIRA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L</a:t>
            </a:r>
            <a:r>
              <a:rPr sz="1200" b="1" spc="-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1200" b="1" spc="125" dirty="0">
                <a:solidFill>
                  <a:srgbClr val="8C268A"/>
                </a:solidFill>
                <a:latin typeface="Trebuchet MS"/>
                <a:cs typeface="Trebuchet MS"/>
              </a:rPr>
              <a:t>HE</a:t>
            </a:r>
            <a:r>
              <a:rPr sz="1200" b="1" spc="70" dirty="0">
                <a:solidFill>
                  <a:srgbClr val="8C268A"/>
                </a:solidFill>
                <a:latin typeface="Trebuchet MS"/>
                <a:cs typeface="Trebuchet MS"/>
              </a:rPr>
              <a:t>P</a:t>
            </a:r>
            <a:r>
              <a:rPr sz="1200" b="1" spc="45" dirty="0">
                <a:solidFill>
                  <a:srgbClr val="8C268A"/>
                </a:solidFill>
                <a:latin typeface="Trebuchet MS"/>
                <a:cs typeface="Trebuchet MS"/>
              </a:rPr>
              <a:t>A</a:t>
            </a:r>
            <a:r>
              <a:rPr sz="1200" b="1" spc="80" dirty="0">
                <a:solidFill>
                  <a:srgbClr val="8C268A"/>
                </a:solidFill>
                <a:latin typeface="Trebuchet MS"/>
                <a:cs typeface="Trebuchet MS"/>
              </a:rPr>
              <a:t>TITI</a:t>
            </a:r>
            <a:r>
              <a:rPr sz="1200" b="1" spc="25" dirty="0">
                <a:solidFill>
                  <a:srgbClr val="8C268A"/>
                </a:solidFill>
                <a:latin typeface="Trebuchet MS"/>
                <a:cs typeface="Trebuchet MS"/>
              </a:rPr>
              <a:t>S</a:t>
            </a:r>
            <a:r>
              <a:rPr sz="1200" b="1" dirty="0">
                <a:solidFill>
                  <a:srgbClr val="8C268A"/>
                </a:solidFill>
                <a:latin typeface="Trebuchet MS"/>
                <a:cs typeface="Trebuchet MS"/>
              </a:rPr>
              <a:t>	</a:t>
            </a:r>
            <a:r>
              <a:rPr sz="1200" spc="175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1200" spc="160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1200" spc="80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676910">
              <a:lnSpc>
                <a:spcPct val="107200"/>
              </a:lnSpc>
            </a:pPr>
            <a:r>
              <a:rPr sz="1400" b="1" spc="-5" dirty="0">
                <a:solidFill>
                  <a:srgbClr val="005E6E"/>
                </a:solidFill>
                <a:latin typeface="Century Gothic"/>
                <a:cs typeface="Century Gothic"/>
              </a:rPr>
              <a:t>Table</a:t>
            </a:r>
            <a:r>
              <a:rPr sz="1400" b="1" spc="-35" dirty="0">
                <a:solidFill>
                  <a:srgbClr val="005E6E"/>
                </a:solidFill>
                <a:latin typeface="Century Gothic"/>
                <a:cs typeface="Century Gothic"/>
              </a:rPr>
              <a:t> </a:t>
            </a:r>
            <a:r>
              <a:rPr sz="1400" b="1" spc="45" dirty="0">
                <a:solidFill>
                  <a:srgbClr val="005E6E"/>
                </a:solidFill>
                <a:latin typeface="Century Gothic"/>
                <a:cs typeface="Century Gothic"/>
              </a:rPr>
              <a:t>2.2.</a:t>
            </a:r>
            <a:r>
              <a:rPr sz="1400" b="1" spc="-35" dirty="0">
                <a:solidFill>
                  <a:srgbClr val="005E6E"/>
                </a:solidFill>
                <a:latin typeface="Century Gothic"/>
                <a:cs typeface="Century Gothic"/>
              </a:rPr>
              <a:t> </a:t>
            </a:r>
            <a:r>
              <a:rPr sz="1400" b="1" spc="15" dirty="0">
                <a:solidFill>
                  <a:srgbClr val="8C268A"/>
                </a:solidFill>
                <a:latin typeface="Century Gothic"/>
                <a:cs typeface="Century Gothic"/>
              </a:rPr>
              <a:t>Number</a:t>
            </a:r>
            <a:r>
              <a:rPr sz="1400" b="1" spc="-6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and </a:t>
            </a:r>
            <a:r>
              <a:rPr sz="1400" b="1" spc="15" dirty="0">
                <a:solidFill>
                  <a:srgbClr val="8C268A"/>
                </a:solidFill>
                <a:latin typeface="Century Gothic"/>
                <a:cs typeface="Century Gothic"/>
              </a:rPr>
              <a:t>rate*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75" dirty="0">
                <a:solidFill>
                  <a:srgbClr val="8C268A"/>
                </a:solidFill>
                <a:latin typeface="Century Gothic"/>
                <a:cs typeface="Century Gothic"/>
              </a:rPr>
              <a:t>of</a:t>
            </a:r>
            <a:r>
              <a:rPr sz="1400" b="1" spc="-5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40" dirty="0">
                <a:solidFill>
                  <a:srgbClr val="8C268A"/>
                </a:solidFill>
                <a:latin typeface="Century Gothic"/>
                <a:cs typeface="Century Gothic"/>
              </a:rPr>
              <a:t>reported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55" dirty="0">
                <a:solidFill>
                  <a:srgbClr val="8C268A"/>
                </a:solidFill>
                <a:latin typeface="Century Gothic"/>
                <a:cs typeface="Century Gothic"/>
              </a:rPr>
              <a:t>cases†</a:t>
            </a:r>
            <a:r>
              <a:rPr sz="1400" b="1" spc="-3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75" dirty="0">
                <a:solidFill>
                  <a:srgbClr val="8C268A"/>
                </a:solidFill>
                <a:latin typeface="Century Gothic"/>
                <a:cs typeface="Century Gothic"/>
              </a:rPr>
              <a:t>of</a:t>
            </a:r>
            <a:r>
              <a:rPr sz="1400" b="1" spc="-5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-20" dirty="0">
                <a:solidFill>
                  <a:srgbClr val="8C268A"/>
                </a:solidFill>
                <a:latin typeface="Century Gothic"/>
                <a:cs typeface="Century Gothic"/>
              </a:rPr>
              <a:t>acute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60" dirty="0">
                <a:solidFill>
                  <a:srgbClr val="8C268A"/>
                </a:solidFill>
                <a:latin typeface="Century Gothic"/>
                <a:cs typeface="Century Gothic"/>
              </a:rPr>
              <a:t>hepatitis</a:t>
            </a:r>
            <a:r>
              <a:rPr sz="1400" b="1" spc="-3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85" dirty="0">
                <a:solidFill>
                  <a:srgbClr val="8C268A"/>
                </a:solidFill>
                <a:latin typeface="Century Gothic"/>
                <a:cs typeface="Century Gothic"/>
              </a:rPr>
              <a:t>B,</a:t>
            </a:r>
            <a:r>
              <a:rPr sz="1400" b="1" spc="-35" dirty="0">
                <a:solidFill>
                  <a:srgbClr val="8C268A"/>
                </a:solidFill>
                <a:latin typeface="Century Gothic"/>
                <a:cs typeface="Century Gothic"/>
              </a:rPr>
              <a:t> by  </a:t>
            </a:r>
            <a:r>
              <a:rPr sz="1400" b="1" spc="-20" dirty="0">
                <a:solidFill>
                  <a:srgbClr val="8C268A"/>
                </a:solidFill>
                <a:latin typeface="Century Gothic"/>
                <a:cs typeface="Century Gothic"/>
              </a:rPr>
              <a:t>demographic </a:t>
            </a:r>
            <a:r>
              <a:rPr sz="1400" b="1" spc="35" dirty="0">
                <a:solidFill>
                  <a:srgbClr val="8C268A"/>
                </a:solidFill>
                <a:latin typeface="Century Gothic"/>
                <a:cs typeface="Century Gothic"/>
              </a:rPr>
              <a:t>characteristics, </a:t>
            </a:r>
            <a:r>
              <a:rPr sz="1400" b="1" spc="20" dirty="0">
                <a:solidFill>
                  <a:srgbClr val="8C268A"/>
                </a:solidFill>
                <a:latin typeface="Century Gothic"/>
                <a:cs typeface="Century Gothic"/>
              </a:rPr>
              <a:t>region </a:t>
            </a:r>
            <a:r>
              <a:rPr sz="1400" b="1" spc="-65" dirty="0">
                <a:solidFill>
                  <a:srgbClr val="8C268A"/>
                </a:solidFill>
                <a:latin typeface="Century Gothic"/>
                <a:cs typeface="Century Gothic"/>
              </a:rPr>
              <a:t>— </a:t>
            </a:r>
            <a:r>
              <a:rPr sz="1400" b="1" spc="55" dirty="0">
                <a:solidFill>
                  <a:srgbClr val="8C268A"/>
                </a:solidFill>
                <a:latin typeface="Century Gothic"/>
                <a:cs typeface="Century Gothic"/>
              </a:rPr>
              <a:t>United </a:t>
            </a:r>
            <a:r>
              <a:rPr sz="1400" b="1" spc="85" dirty="0">
                <a:solidFill>
                  <a:srgbClr val="8C268A"/>
                </a:solidFill>
                <a:latin typeface="Century Gothic"/>
                <a:cs typeface="Century Gothic"/>
              </a:rPr>
              <a:t>States</a:t>
            </a:r>
            <a:r>
              <a:rPr sz="1400" b="1" spc="-229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400" b="1" spc="90" dirty="0">
                <a:solidFill>
                  <a:srgbClr val="8C268A"/>
                </a:solidFill>
                <a:latin typeface="Century Gothic"/>
                <a:cs typeface="Century Gothic"/>
              </a:rPr>
              <a:t>2014–2018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81841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57596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06086" y="49893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30330" y="46662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56298" y="317179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72535" y="336732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56302" y="317186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486</Words>
  <Application>Microsoft Office PowerPoint</Application>
  <PresentationFormat>Custom</PresentationFormat>
  <Paragraphs>292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2.2. Number and rate of reported cases of acute hepatitis B, by demographic characteristics, regions — United States 2014–2018</dc:subject>
  <dc:creator>HHS / CDC / DDID / NCHHSTP / DVH</dc:creator>
  <cp:lastModifiedBy>Peterson, Paul (CDC/DDID/NCHHSTP/DVH) (CTR)</cp:lastModifiedBy>
  <cp:revision>1</cp:revision>
  <dcterms:created xsi:type="dcterms:W3CDTF">2020-07-21T17:27:25Z</dcterms:created>
  <dcterms:modified xsi:type="dcterms:W3CDTF">2020-07-21T17:27:41Z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