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34112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72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2082" y="108"/>
      </p:cViewPr>
      <p:guideLst>
        <p:guide orient="horz" pos="2880"/>
        <p:guide pos="372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05840" y="3118104"/>
            <a:ext cx="11399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011680" y="5632704"/>
            <a:ext cx="93878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70560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906768" y="2313432"/>
            <a:ext cx="583387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0560" y="402336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70560" y="2313432"/>
            <a:ext cx="1207008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559808" y="9354312"/>
            <a:ext cx="4291584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70560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7/21/2020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656064" y="9354312"/>
            <a:ext cx="3084576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88899">
        <a:defRPr>
          <a:latin typeface="+mn-lt"/>
          <a:ea typeface="+mn-ea"/>
          <a:cs typeface="+mn-cs"/>
        </a:defRPr>
      </a:lvl2pPr>
      <a:lvl3pPr marL="1577797">
        <a:defRPr>
          <a:latin typeface="+mn-lt"/>
          <a:ea typeface="+mn-ea"/>
          <a:cs typeface="+mn-cs"/>
        </a:defRPr>
      </a:lvl3pPr>
      <a:lvl4pPr marL="2366696">
        <a:defRPr>
          <a:latin typeface="+mn-lt"/>
          <a:ea typeface="+mn-ea"/>
          <a:cs typeface="+mn-cs"/>
        </a:defRPr>
      </a:lvl4pPr>
      <a:lvl5pPr marL="3155594">
        <a:defRPr>
          <a:latin typeface="+mn-lt"/>
          <a:ea typeface="+mn-ea"/>
          <a:cs typeface="+mn-cs"/>
        </a:defRPr>
      </a:lvl5pPr>
      <a:lvl6pPr marL="3944493">
        <a:defRPr>
          <a:latin typeface="+mn-lt"/>
          <a:ea typeface="+mn-ea"/>
          <a:cs typeface="+mn-cs"/>
        </a:defRPr>
      </a:lvl6pPr>
      <a:lvl7pPr marL="4733392">
        <a:defRPr>
          <a:latin typeface="+mn-lt"/>
          <a:ea typeface="+mn-ea"/>
          <a:cs typeface="+mn-cs"/>
        </a:defRPr>
      </a:lvl7pPr>
      <a:lvl8pPr marL="5522290">
        <a:defRPr>
          <a:latin typeface="+mn-lt"/>
          <a:ea typeface="+mn-ea"/>
          <a:cs typeface="+mn-cs"/>
        </a:defRPr>
      </a:lvl8pPr>
      <a:lvl9pPr marL="631118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92494" y="1660096"/>
            <a:ext cx="11399520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95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14400" y="2819400"/>
            <a:ext cx="11812701" cy="600215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9" name="object 9"/>
          <p:cNvSpPr txBox="1"/>
          <p:nvPr/>
        </p:nvSpPr>
        <p:spPr>
          <a:xfrm>
            <a:off x="1177373" y="9033089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97422" y="683096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635073" y="683095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447122" y="9415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405287" y="941517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488957" y="960404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530789" y="904651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230499" y="646780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258516" y="680518"/>
            <a:ext cx="290067" cy="3499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230506" y="646792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8898" y="1698919"/>
            <a:ext cx="11399520" cy="781888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 marR="8766">
              <a:lnSpc>
                <a:spcPct val="107200"/>
              </a:lnSpc>
              <a:spcBef>
                <a:spcPts val="173"/>
              </a:spcBef>
            </a:pPr>
            <a:r>
              <a:rPr sz="2416" b="1" spc="-9" dirty="0">
                <a:solidFill>
                  <a:srgbClr val="005E6E"/>
                </a:solidFill>
                <a:latin typeface="Tahoma"/>
                <a:cs typeface="Tahoma"/>
              </a:rPr>
              <a:t>Figure</a:t>
            </a:r>
            <a:r>
              <a:rPr sz="2416" b="1" spc="-95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spc="-52" dirty="0">
                <a:solidFill>
                  <a:srgbClr val="005E6E"/>
                </a:solidFill>
                <a:latin typeface="Tahoma"/>
                <a:cs typeface="Tahoma"/>
              </a:rPr>
              <a:t>2.6.</a:t>
            </a:r>
            <a:r>
              <a:rPr sz="2416" b="1" spc="-86" dirty="0">
                <a:solidFill>
                  <a:srgbClr val="005E6E"/>
                </a:solidFill>
                <a:latin typeface="Tahoma"/>
                <a:cs typeface="Tahoma"/>
              </a:rPr>
              <a:t> </a:t>
            </a:r>
            <a:r>
              <a:rPr sz="2416" b="1" dirty="0">
                <a:solidFill>
                  <a:srgbClr val="8C268A"/>
                </a:solidFill>
                <a:latin typeface="Tahoma"/>
                <a:cs typeface="Tahoma"/>
              </a:rPr>
              <a:t>Rates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35" dirty="0">
                <a:solidFill>
                  <a:srgbClr val="8C268A"/>
                </a:solidFill>
                <a:latin typeface="Tahoma"/>
                <a:cs typeface="Tahoma"/>
              </a:rPr>
              <a:t>of</a:t>
            </a:r>
            <a:r>
              <a:rPr sz="2416" b="1" spc="-129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reported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acute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7" dirty="0">
                <a:solidFill>
                  <a:srgbClr val="8C268A"/>
                </a:solidFill>
                <a:latin typeface="Tahoma"/>
                <a:cs typeface="Tahoma"/>
              </a:rPr>
              <a:t>hepatitis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B,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17" dirty="0">
                <a:solidFill>
                  <a:srgbClr val="8C268A"/>
                </a:solidFill>
                <a:latin typeface="Tahoma"/>
                <a:cs typeface="Tahoma"/>
              </a:rPr>
              <a:t>by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9" dirty="0">
                <a:solidFill>
                  <a:srgbClr val="8C268A"/>
                </a:solidFill>
                <a:latin typeface="Tahoma"/>
                <a:cs typeface="Tahoma"/>
              </a:rPr>
              <a:t>race/ethnicity</a:t>
            </a:r>
            <a:r>
              <a:rPr sz="2416" b="1" spc="-138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112" dirty="0">
                <a:solidFill>
                  <a:srgbClr val="8C268A"/>
                </a:solidFill>
                <a:latin typeface="Tahoma"/>
                <a:cs typeface="Tahoma"/>
              </a:rPr>
              <a:t>—</a:t>
            </a:r>
            <a:r>
              <a:rPr sz="2416" b="1" spc="-86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9" dirty="0">
                <a:solidFill>
                  <a:srgbClr val="8C268A"/>
                </a:solidFill>
                <a:latin typeface="Tahoma"/>
                <a:cs typeface="Tahoma"/>
              </a:rPr>
              <a:t>United  States,</a:t>
            </a:r>
            <a:r>
              <a:rPr sz="2416" b="1" spc="-95" dirty="0">
                <a:solidFill>
                  <a:srgbClr val="8C268A"/>
                </a:solidFill>
                <a:latin typeface="Tahoma"/>
                <a:cs typeface="Tahoma"/>
              </a:rPr>
              <a:t> </a:t>
            </a:r>
            <a:r>
              <a:rPr sz="2416" b="1" spc="-43" dirty="0">
                <a:solidFill>
                  <a:srgbClr val="8C268A"/>
                </a:solidFill>
                <a:latin typeface="Tahoma"/>
                <a:cs typeface="Tahoma"/>
              </a:rPr>
              <a:t>2003–2018</a:t>
            </a:r>
            <a:endParaRPr sz="2416">
              <a:latin typeface="Tahoma"/>
              <a:cs typeface="Tahoma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643610" y="2980666"/>
            <a:ext cx="12118290" cy="3810797"/>
          </a:xfrm>
          <a:custGeom>
            <a:avLst/>
            <a:gdLst/>
            <a:ahLst/>
            <a:cxnLst/>
            <a:rect l="l" t="t" r="r" b="b"/>
            <a:pathLst>
              <a:path w="7023100" h="2208529">
                <a:moveTo>
                  <a:pt x="0" y="0"/>
                </a:moveTo>
                <a:lnTo>
                  <a:pt x="7022592" y="0"/>
                </a:lnTo>
                <a:lnTo>
                  <a:pt x="7022592" y="2208276"/>
                </a:lnTo>
                <a:lnTo>
                  <a:pt x="0" y="2208276"/>
                </a:lnTo>
                <a:lnTo>
                  <a:pt x="0" y="0"/>
                </a:lnTo>
                <a:close/>
              </a:path>
            </a:pathLst>
          </a:custGeom>
          <a:solidFill>
            <a:srgbClr val="000000">
              <a:alpha val="29998"/>
            </a:srgbClr>
          </a:solidFill>
        </p:spPr>
        <p:txBody>
          <a:bodyPr wrap="square" lIns="0" tIns="0" rIns="0" bIns="0" rtlCol="0"/>
          <a:lstStyle/>
          <a:p>
            <a:endParaRPr sz="3106"/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82369"/>
              </p:ext>
            </p:extLst>
          </p:nvPr>
        </p:nvGraphicFramePr>
        <p:xfrm>
          <a:off x="788898" y="3124200"/>
          <a:ext cx="11833404" cy="352723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777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640976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68880">
                <a:tc>
                  <a:txBody>
                    <a:bodyPr/>
                    <a:lstStyle/>
                    <a:p>
                      <a:pPr marL="220345" marR="215265" indent="84455">
                        <a:lnSpc>
                          <a:spcPct val="104200"/>
                        </a:lnSpc>
                        <a:spcBef>
                          <a:spcPts val="244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Race/  </a:t>
                      </a:r>
                      <a:r>
                        <a:rPr sz="1400" b="1" spc="1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E</a:t>
                      </a:r>
                      <a:r>
                        <a:rPr sz="1400" b="1" spc="20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thnicity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53687" marB="0">
                    <a:lnR w="1905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1905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2009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2010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2011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2012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2013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2014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2015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2016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1905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2017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E"/>
                    </a:solidFill>
                  </a:tcPr>
                </a:tc>
                <a:tc>
                  <a:txBody>
                    <a:bodyPr/>
                    <a:lstStyle/>
                    <a:p>
                      <a:pPr marL="6350" algn="ctr">
                        <a:lnSpc>
                          <a:spcPct val="100000"/>
                        </a:lnSpc>
                        <a:spcBef>
                          <a:spcPts val="785"/>
                        </a:spcBef>
                      </a:pPr>
                      <a:r>
                        <a:rPr sz="1400" b="1" spc="-15" dirty="0">
                          <a:solidFill>
                            <a:srgbClr val="FFFFFF"/>
                          </a:solidFill>
                          <a:latin typeface="Tahoma"/>
                          <a:cs typeface="Tahoma"/>
                        </a:rPr>
                        <a:t>2018</a:t>
                      </a:r>
                      <a:endParaRPr sz="1400">
                        <a:latin typeface="Tahoma"/>
                        <a:cs typeface="Tahoma"/>
                      </a:endParaRPr>
                    </a:p>
                  </a:txBody>
                  <a:tcPr marL="0" marR="0" marT="172023" marB="0">
                    <a:lnL w="9525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20650" marR="40005" indent="-80645">
                        <a:lnSpc>
                          <a:spcPct val="104200"/>
                        </a:lnSpc>
                        <a:spcBef>
                          <a:spcPts val="345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American</a:t>
                      </a:r>
                      <a:r>
                        <a:rPr sz="1400" b="1" spc="-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5" dirty="0">
                          <a:latin typeface="Trebuchet MS"/>
                          <a:cs typeface="Trebuchet MS"/>
                        </a:rPr>
                        <a:t>Indian/  </a:t>
                      </a:r>
                      <a:r>
                        <a:rPr sz="1400" b="1" spc="25" dirty="0">
                          <a:latin typeface="Trebuchet MS"/>
                          <a:cs typeface="Trebuchet MS"/>
                        </a:rPr>
                        <a:t>Alaska</a:t>
                      </a:r>
                      <a:r>
                        <a:rPr sz="1400" b="1" spc="-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Native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5602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27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5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71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5478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255270" marR="130175" indent="-124460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Asian/</a:t>
                      </a:r>
                      <a:r>
                        <a:rPr sz="1400" b="1" spc="10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acific  Islander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508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1669">
                <a:tc>
                  <a:txBody>
                    <a:bodyPr/>
                    <a:lstStyle/>
                    <a:p>
                      <a:pPr marL="117475" marR="116839" indent="18859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spc="5" dirty="0">
                          <a:latin typeface="Trebuchet MS"/>
                          <a:cs typeface="Trebuchet MS"/>
                        </a:rPr>
                        <a:t>Black,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3.5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63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3.0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2.2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444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 marL="117475" marR="116839" indent="174625">
                        <a:lnSpc>
                          <a:spcPct val="104200"/>
                        </a:lnSpc>
                        <a:spcBef>
                          <a:spcPts val="320"/>
                        </a:spcBef>
                      </a:pPr>
                      <a:r>
                        <a:rPr sz="1400" b="1" dirty="0">
                          <a:latin typeface="Trebuchet MS"/>
                          <a:cs typeface="Trebuchet MS"/>
                        </a:rPr>
                        <a:t>White,  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N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on-</a:t>
                      </a:r>
                      <a:r>
                        <a:rPr sz="1400" b="1" spc="15" dirty="0">
                          <a:latin typeface="Trebuchet MS"/>
                          <a:cs typeface="Trebuchet MS"/>
                        </a:rPr>
                        <a:t>H</a:t>
                      </a:r>
                      <a:r>
                        <a:rPr sz="1400" b="1" spc="20" dirty="0">
                          <a:latin typeface="Trebuchet MS"/>
                          <a:cs typeface="Trebuchet MS"/>
                        </a:rPr>
                        <a:t>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70124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54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1.2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0.9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E5EF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810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E5EF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167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241935">
                        <a:lnSpc>
                          <a:spcPct val="100000"/>
                        </a:lnSpc>
                      </a:pPr>
                      <a:r>
                        <a:rPr sz="1400" b="1" spc="20" dirty="0">
                          <a:latin typeface="Trebuchet MS"/>
                          <a:cs typeface="Trebuchet MS"/>
                        </a:rPr>
                        <a:t>Hispanic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R w="19050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90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19050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1.1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1.0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0.8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0.7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0.6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0.3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lnR w="9525">
                      <a:solidFill>
                        <a:srgbClr val="005E6E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3175" algn="ctr">
                        <a:lnSpc>
                          <a:spcPct val="100000"/>
                        </a:lnSpc>
                      </a:pPr>
                      <a:r>
                        <a:rPr sz="1400" b="1" spc="-10" dirty="0">
                          <a:latin typeface="Trebuchet MS"/>
                          <a:cs typeface="Trebuchet MS"/>
                        </a:rPr>
                        <a:t>0.4</a:t>
                      </a:r>
                      <a:endParaRPr sz="1400">
                        <a:latin typeface="Trebuchet MS"/>
                        <a:cs typeface="Trebuchet MS"/>
                      </a:endParaRPr>
                    </a:p>
                  </a:txBody>
                  <a:tcPr marL="0" marR="0" marT="0" marB="0">
                    <a:lnL w="9525">
                      <a:solidFill>
                        <a:srgbClr val="005E6E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object 9"/>
          <p:cNvSpPr txBox="1"/>
          <p:nvPr/>
        </p:nvSpPr>
        <p:spPr>
          <a:xfrm>
            <a:off x="788898" y="6934996"/>
            <a:ext cx="4376171" cy="208013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1208" spc="-52" dirty="0">
                <a:latin typeface="Century Gothic"/>
                <a:cs typeface="Century Gothic"/>
              </a:rPr>
              <a:t>Source: </a:t>
            </a:r>
            <a:r>
              <a:rPr sz="1208" spc="-155" dirty="0">
                <a:latin typeface="Century Gothic"/>
                <a:cs typeface="Century Gothic"/>
              </a:rPr>
              <a:t>CDC, </a:t>
            </a:r>
            <a:r>
              <a:rPr sz="1208" spc="-52" dirty="0">
                <a:latin typeface="Century Gothic"/>
                <a:cs typeface="Century Gothic"/>
              </a:rPr>
              <a:t>National </a:t>
            </a:r>
            <a:r>
              <a:rPr sz="1208" spc="-35" dirty="0">
                <a:latin typeface="Century Gothic"/>
                <a:cs typeface="Century Gothic"/>
              </a:rPr>
              <a:t>Notifiable </a:t>
            </a:r>
            <a:r>
              <a:rPr sz="1208" spc="-26" dirty="0">
                <a:latin typeface="Century Gothic"/>
                <a:cs typeface="Century Gothic"/>
              </a:rPr>
              <a:t>Diseases </a:t>
            </a:r>
            <a:r>
              <a:rPr sz="1208" spc="-43" dirty="0">
                <a:latin typeface="Century Gothic"/>
                <a:cs typeface="Century Gothic"/>
              </a:rPr>
              <a:t>Surveillance</a:t>
            </a:r>
            <a:r>
              <a:rPr sz="1208" spc="9" dirty="0">
                <a:latin typeface="Century Gothic"/>
                <a:cs typeface="Century Gothic"/>
              </a:rPr>
              <a:t> </a:t>
            </a:r>
            <a:r>
              <a:rPr sz="1208" spc="-9" dirty="0">
                <a:latin typeface="Century Gothic"/>
                <a:cs typeface="Century Gothic"/>
              </a:rPr>
              <a:t>System.</a:t>
            </a:r>
            <a:endParaRPr sz="1208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693826" y="721919"/>
            <a:ext cx="2365587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b="1" spc="164" dirty="0">
                <a:solidFill>
                  <a:srgbClr val="8C268A"/>
                </a:solidFill>
                <a:latin typeface="Trebuchet MS"/>
                <a:cs typeface="Trebuchet MS"/>
              </a:rPr>
              <a:t>VIRAL</a:t>
            </a:r>
            <a:r>
              <a:rPr sz="2071" b="1" spc="-95" dirty="0">
                <a:solidFill>
                  <a:srgbClr val="8C268A"/>
                </a:solidFill>
                <a:latin typeface="Trebuchet MS"/>
                <a:cs typeface="Trebuchet MS"/>
              </a:rPr>
              <a:t> </a:t>
            </a:r>
            <a:r>
              <a:rPr sz="2071" b="1" spc="147" dirty="0">
                <a:solidFill>
                  <a:srgbClr val="8C268A"/>
                </a:solidFill>
                <a:latin typeface="Trebuchet MS"/>
                <a:cs typeface="Trebuchet MS"/>
              </a:rPr>
              <a:t>HEPATITIS</a:t>
            </a:r>
            <a:endParaRPr sz="2071">
              <a:latin typeface="Trebuchet MS"/>
              <a:cs typeface="Trebuchet MS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531477" y="721918"/>
            <a:ext cx="2159598" cy="340805"/>
          </a:xfrm>
          <a:prstGeom prst="rect">
            <a:avLst/>
          </a:prstGeom>
        </p:spPr>
        <p:txBody>
          <a:bodyPr vert="horz" wrap="square" lIns="0" tIns="21914" rIns="0" bIns="0" rtlCol="0">
            <a:spAutoFit/>
          </a:bodyPr>
          <a:lstStyle/>
          <a:p>
            <a:pPr marL="21914">
              <a:spcBef>
                <a:spcPts val="173"/>
              </a:spcBef>
            </a:pPr>
            <a:r>
              <a:rPr sz="2071" spc="302" dirty="0">
                <a:solidFill>
                  <a:srgbClr val="005E6E"/>
                </a:solidFill>
                <a:latin typeface="Century Gothic"/>
                <a:cs typeface="Century Gothic"/>
              </a:rPr>
              <a:t>SU</a:t>
            </a:r>
            <a:r>
              <a:rPr sz="2071" spc="276" dirty="0">
                <a:solidFill>
                  <a:srgbClr val="005E6E"/>
                </a:solidFill>
                <a:latin typeface="Century Gothic"/>
                <a:cs typeface="Century Gothic"/>
              </a:rPr>
              <a:t>R</a:t>
            </a:r>
            <a:r>
              <a:rPr sz="2071" spc="138" dirty="0">
                <a:solidFill>
                  <a:srgbClr val="005E6E"/>
                </a:solidFill>
                <a:latin typeface="Century Gothic"/>
                <a:cs typeface="Century Gothic"/>
              </a:rPr>
              <a:t>VEILLANCE</a:t>
            </a:r>
            <a:endParaRPr sz="2071">
              <a:latin typeface="Century Gothic"/>
              <a:cs typeface="Century Gothic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0343526" y="9803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3" name="object 13"/>
          <p:cNvSpPr/>
          <p:nvPr/>
        </p:nvSpPr>
        <p:spPr>
          <a:xfrm>
            <a:off x="10301691" y="980340"/>
            <a:ext cx="0" cy="89845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4" name="object 14"/>
          <p:cNvSpPr/>
          <p:nvPr/>
        </p:nvSpPr>
        <p:spPr>
          <a:xfrm>
            <a:off x="10385361" y="999227"/>
            <a:ext cx="0" cy="70124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5" name="object 15"/>
          <p:cNvSpPr/>
          <p:nvPr/>
        </p:nvSpPr>
        <p:spPr>
          <a:xfrm>
            <a:off x="10427193" y="943474"/>
            <a:ext cx="0" cy="126004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C268A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6" name="object 16"/>
          <p:cNvSpPr/>
          <p:nvPr/>
        </p:nvSpPr>
        <p:spPr>
          <a:xfrm>
            <a:off x="10126903" y="685603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7" name="object 17"/>
          <p:cNvSpPr/>
          <p:nvPr/>
        </p:nvSpPr>
        <p:spPr>
          <a:xfrm>
            <a:off x="10154920" y="719341"/>
            <a:ext cx="290067" cy="3499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3106"/>
          </a:p>
        </p:txBody>
      </p:sp>
      <p:sp>
        <p:nvSpPr>
          <p:cNvPr id="18" name="object 18"/>
          <p:cNvSpPr/>
          <p:nvPr/>
        </p:nvSpPr>
        <p:spPr>
          <a:xfrm>
            <a:off x="10126910" y="685615"/>
            <a:ext cx="346237" cy="421839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E"/>
            </a:solidFill>
          </a:ln>
        </p:spPr>
        <p:txBody>
          <a:bodyPr wrap="square" lIns="0" tIns="0" rIns="0" bIns="0" rtlCol="0"/>
          <a:lstStyle/>
          <a:p>
            <a:endParaRPr sz="3106"/>
          </a:p>
        </p:txBody>
      </p:sp>
    </p:spTree>
    <p:extLst>
      <p:ext uri="{BB962C8B-B14F-4D97-AF65-F5344CB8AC3E}">
        <p14:creationId xmlns:p14="http://schemas.microsoft.com/office/powerpoint/2010/main" val="1742492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179</Words>
  <Application>Microsoft Office PowerPoint</Application>
  <PresentationFormat>Custom</PresentationFormat>
  <Paragraphs>191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Calibri</vt:lpstr>
      <vt:lpstr>Century Gothic</vt:lpstr>
      <vt:lpstr>Tahoma</vt:lpstr>
      <vt:lpstr>Times New Roman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Viral Hepatitis Surveillance — United States, 2018 </dc:title>
  <dc:subject>Figure 2.6. Rates of reported acute hepatitis B, by race/ethnicity — United States, 2003–2018</dc:subject>
  <dc:creator>HHS / CDC / DDID / NCHHSTP / DVH</dc:creator>
  <cp:lastModifiedBy>Peterson, Paul (CDC/DDID/NCHHSTP/DVH) (CTR)</cp:lastModifiedBy>
  <cp:revision>1</cp:revision>
  <dcterms:created xsi:type="dcterms:W3CDTF">2020-07-21T17:21:14Z</dcterms:created>
  <dcterms:modified xsi:type="dcterms:W3CDTF">2020-07-21T17:23:03Z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2020-07-20T00:00:00Z</vt:filetime>
  </property>
  <property fmtid="{D5CDD505-2E9C-101B-9397-08002B2CF9AE}" pid="3" name="Creator">
    <vt:lpwstr>Adobe InDesign 15.1 (Windows)</vt:lpwstr>
  </property>
  <property fmtid="{D5CDD505-2E9C-101B-9397-08002B2CF9AE}" pid="4" name="LastSaved">
    <vt:filetime>2020-07-21T00:00:00Z</vt:filetime>
  </property>
</Properties>
</file>