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89" r:id="rId2"/>
    <p:sldId id="290" r:id="rId3"/>
    <p:sldId id="292" r:id="rId4"/>
    <p:sldId id="291" r:id="rId5"/>
    <p:sldId id="288" r:id="rId6"/>
    <p:sldId id="286" r:id="rId7"/>
    <p:sldId id="28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58" d="100"/>
          <a:sy n="58" d="100"/>
        </p:scale>
        <p:origin x="-122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4758</c:v>
                </c:pt>
                <c:pt idx="7">
                  <c:v>4519</c:v>
                </c:pt>
                <c:pt idx="8">
                  <c:v>4033</c:v>
                </c:pt>
                <c:pt idx="9">
                  <c:v>3371</c:v>
                </c:pt>
                <c:pt idx="10">
                  <c:v>3350</c:v>
                </c:pt>
                <c:pt idx="11" formatCode="General">
                  <c:v>2890</c:v>
                </c:pt>
                <c:pt idx="12">
                  <c:v>2895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47904"/>
        <c:axId val="36349824"/>
      </c:lineChart>
      <c:catAx>
        <c:axId val="36347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363498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3498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347904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1.21</c:v>
                </c:pt>
                <c:pt idx="10">
                  <c:v>1.1100000000000001</c:v>
                </c:pt>
                <c:pt idx="11">
                  <c:v>0.97</c:v>
                </c:pt>
                <c:pt idx="12">
                  <c:v>0.89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2.2799999999999998</c:v>
                </c:pt>
                <c:pt idx="10">
                  <c:v>2.33</c:v>
                </c:pt>
                <c:pt idx="11">
                  <c:v>2</c:v>
                </c:pt>
                <c:pt idx="12">
                  <c:v>2.17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2.19</c:v>
                </c:pt>
                <c:pt idx="10">
                  <c:v>2.02</c:v>
                </c:pt>
                <c:pt idx="11">
                  <c:v>1.87</c:v>
                </c:pt>
                <c:pt idx="12">
                  <c:v>1.9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1.41</c:v>
                </c:pt>
                <c:pt idx="10">
                  <c:v>1.46</c:v>
                </c:pt>
                <c:pt idx="11">
                  <c:v>1.0900000000000001</c:v>
                </c:pt>
                <c:pt idx="12">
                  <c:v>1.1399999999999999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0.68</c:v>
                </c:pt>
                <c:pt idx="10">
                  <c:v>0.7</c:v>
                </c:pt>
                <c:pt idx="11">
                  <c:v>0.52</c:v>
                </c:pt>
                <c:pt idx="12">
                  <c:v>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38016"/>
        <c:axId val="44056960"/>
      </c:lineChart>
      <c:catAx>
        <c:axId val="44038016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440569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40569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4403801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937530667499808"/>
          <c:y val="2.3790776152980975E-3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3.6</c:v>
                </c:pt>
                <c:pt idx="1">
                  <c:v>3.49</c:v>
                </c:pt>
                <c:pt idx="2">
                  <c:v>3.45</c:v>
                </c:pt>
                <c:pt idx="3">
                  <c:v>3.19</c:v>
                </c:pt>
                <c:pt idx="4">
                  <c:v>2.69</c:v>
                </c:pt>
                <c:pt idx="5">
                  <c:v>2.2999999999999998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1.36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0.97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48832"/>
        <c:axId val="43819776"/>
      </c:lineChart>
      <c:catAx>
        <c:axId val="350488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438197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38197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5048832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2.69</c:v>
                </c:pt>
                <c:pt idx="1">
                  <c:v>2.68</c:v>
                </c:pt>
                <c:pt idx="2">
                  <c:v>4.25</c:v>
                </c:pt>
                <c:pt idx="3">
                  <c:v>2.16</c:v>
                </c:pt>
                <c:pt idx="4">
                  <c:v>1.1499999999999999</c:v>
                </c:pt>
                <c:pt idx="5">
                  <c:v>1.23</c:v>
                </c:pt>
                <c:pt idx="6">
                  <c:v>1.1599999999999999</c:v>
                </c:pt>
                <c:pt idx="7">
                  <c:v>1.0900000000000001</c:v>
                </c:pt>
                <c:pt idx="8">
                  <c:v>1.36</c:v>
                </c:pt>
                <c:pt idx="9">
                  <c:v>0.83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3.73</c:v>
                </c:pt>
                <c:pt idx="1">
                  <c:v>2.9</c:v>
                </c:pt>
                <c:pt idx="2">
                  <c:v>1.98</c:v>
                </c:pt>
                <c:pt idx="3">
                  <c:v>1.6</c:v>
                </c:pt>
                <c:pt idx="4">
                  <c:v>1.31</c:v>
                </c:pt>
                <c:pt idx="5">
                  <c:v>1.24</c:v>
                </c:pt>
                <c:pt idx="6">
                  <c:v>1.22</c:v>
                </c:pt>
                <c:pt idx="7">
                  <c:v>0.93</c:v>
                </c:pt>
                <c:pt idx="8">
                  <c:v>0.72</c:v>
                </c:pt>
                <c:pt idx="9">
                  <c:v>0.67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4.51</c:v>
                </c:pt>
                <c:pt idx="1">
                  <c:v>4.17</c:v>
                </c:pt>
                <c:pt idx="2">
                  <c:v>3.77</c:v>
                </c:pt>
                <c:pt idx="3">
                  <c:v>3.47</c:v>
                </c:pt>
                <c:pt idx="4">
                  <c:v>2.96</c:v>
                </c:pt>
                <c:pt idx="5">
                  <c:v>2.97</c:v>
                </c:pt>
                <c:pt idx="6">
                  <c:v>2.3199999999999998</c:v>
                </c:pt>
                <c:pt idx="7">
                  <c:v>2.33</c:v>
                </c:pt>
                <c:pt idx="8">
                  <c:v>2.1800000000000002</c:v>
                </c:pt>
                <c:pt idx="9">
                  <c:v>1.68</c:v>
                </c:pt>
                <c:pt idx="10">
                  <c:v>1.7</c:v>
                </c:pt>
                <c:pt idx="11">
                  <c:v>1.36</c:v>
                </c:pt>
                <c:pt idx="12">
                  <c:v>1.1100000000000001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1.19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0.91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1.99</c:v>
                </c:pt>
                <c:pt idx="1">
                  <c:v>1.81</c:v>
                </c:pt>
                <c:pt idx="2">
                  <c:v>1.56</c:v>
                </c:pt>
                <c:pt idx="3">
                  <c:v>1.08</c:v>
                </c:pt>
                <c:pt idx="4">
                  <c:v>1</c:v>
                </c:pt>
                <c:pt idx="5">
                  <c:v>1.1499999999999999</c:v>
                </c:pt>
                <c:pt idx="6">
                  <c:v>1.1599999999999999</c:v>
                </c:pt>
                <c:pt idx="7">
                  <c:v>0.98</c:v>
                </c:pt>
                <c:pt idx="8">
                  <c:v>0.82</c:v>
                </c:pt>
                <c:pt idx="9">
                  <c:v>0.67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407104"/>
        <c:axId val="96590464"/>
      </c:lineChart>
      <c:catAx>
        <c:axId val="95407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3455927857941778"/>
              <c:y val="0.944011721600899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65904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65904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540710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167"/>
          <c:y val="1.5944528335427985E-3"/>
          <c:w val="0.43741071428572154"/>
          <c:h val="0.3857379341417016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666</c:v>
                </c:pt>
                <c:pt idx="1">
                  <c:v>1024</c:v>
                </c:pt>
                <c:pt idx="2">
                  <c:v>1205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280</c:v>
                </c:pt>
                <c:pt idx="1">
                  <c:v>46</c:v>
                </c:pt>
                <c:pt idx="2">
                  <c:v>36</c:v>
                </c:pt>
                <c:pt idx="3">
                  <c:v>194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1065</c:v>
                </c:pt>
                <c:pt idx="1">
                  <c:v>866</c:v>
                </c:pt>
                <c:pt idx="2">
                  <c:v>106</c:v>
                </c:pt>
                <c:pt idx="3">
                  <c:v>467</c:v>
                </c:pt>
                <c:pt idx="4">
                  <c:v>902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1550</c:v>
                </c:pt>
                <c:pt idx="1">
                  <c:v>1983</c:v>
                </c:pt>
                <c:pt idx="2">
                  <c:v>1661</c:v>
                </c:pt>
                <c:pt idx="3">
                  <c:v>2234</c:v>
                </c:pt>
                <c:pt idx="4">
                  <c:v>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586368"/>
        <c:axId val="96584832"/>
      </c:barChart>
      <c:valAx>
        <c:axId val="96584832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96586368"/>
        <c:crosses val="autoZero"/>
        <c:crossBetween val="between"/>
      </c:valAx>
      <c:catAx>
        <c:axId val="9658636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9658483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2</c:v>
                </c:pt>
                <c:pt idx="2">
                  <c:v>5</c:v>
                </c:pt>
                <c:pt idx="3">
                  <c:v>148</c:v>
                </c:pt>
                <c:pt idx="4">
                  <c:v>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1473</c:v>
                </c:pt>
                <c:pt idx="1">
                  <c:v>1175</c:v>
                </c:pt>
                <c:pt idx="2">
                  <c:v>1373</c:v>
                </c:pt>
                <c:pt idx="3">
                  <c:v>1228</c:v>
                </c:pt>
                <c:pt idx="4">
                  <c:v>1239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1411</c:v>
                </c:pt>
                <c:pt idx="1">
                  <c:v>1718</c:v>
                </c:pt>
                <c:pt idx="2">
                  <c:v>1517</c:v>
                </c:pt>
                <c:pt idx="3">
                  <c:v>1519</c:v>
                </c:pt>
                <c:pt idx="4">
                  <c:v>1589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088064"/>
        <c:axId val="96086272"/>
      </c:barChart>
      <c:valAx>
        <c:axId val="96086272"/>
        <c:scaling>
          <c:orientation val="minMax"/>
          <c:max val="2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96088064"/>
        <c:crosses val="autoZero"/>
        <c:crossBetween val="between"/>
      </c:valAx>
      <c:catAx>
        <c:axId val="9608806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9608627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64%, from 8,036 in 2000 to 2,895 in 2012.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Declines in reported cases of hepatitis B were observed in all age groups.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highest rates were among persons aged 30–39 years (2.17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19 years (0.03 cases/100,000 population).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the incidence rate of acute hepatitis B remained higher for males than for females, the gap has narrowed from 2002-2012.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Incidence rates of acute hepatitis B decreased for both males and females from 2000 through 2012.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for males was approximately 1.7 times higher than that for females (1.17 cases and 0.68 cases per 100,000 population, respectively). 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absolute number and rate of hepatitis B cases has declined generally for all race/ethnicity categories from 2000-2012.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the exception of white, non-Hispanics, declines were observed among all racial/ethnic groups ranging from 75%-90% during 2000-2012.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White, non-Hispanic cases had the lowest rates in 2000, but have declined only 44% over the 12-year period compared with other racial/ethnic groups. In 2012, the hepatitis B rate among white, non-Hispanics was 0.8 cases per 100,000 population.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of acute hepatitis B was lowest for Asian/Pacific Islanders and Hispanics (0.4 cases per 100,000 population for each group) and highest for black, non-Hispanics (1.1 cases per 100,000 population).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2,895 case reports of acute hepatitis B received by CDC during 2012, a total of 1,205 (42%) did not include a response (i.e., a “yes” or “no” response to any of the questions about risk behaviors and exposures) to enable assessment of risk behaviors or exposures.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1,690 case reports that had risk behavior/exposure information: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60.6% (n=1,024) indicated no risk behaviors/exposures for hepatitis B.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39.4% (n=666)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1,345 case reports that had information about injection-drug use, 20.8% (n=280) noted use of these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666 who could specify a risk, 280 (42%) indicated injection drug use, and 194 (29%) indicated multiple recent sex partners.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912 case reports that had information about sexual contact, 5.0% (n=46) indicated sexual contact with a person with confirmed or suspected hepatitis B infection.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142 case reports from males that included information about sexual preference/practices, 25.4% (n=36)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661 case reports that had information about number of sex partners, 29.3% (n=194) were among persons with ≥2 sex partners.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912 case reports that had information about household contact, 1.1% (n=10) indicated household contact with someone with confirmed or suspected hepatitis B infection.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1,484 case reports that contained information about occupational exposures, 0.7% (n=11)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1,177 case reports that included information about receipt of dialysis or kidney transplant, 0.2% (n=2) reported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1,378 case reports that had information about receipt of blood transfusion, 0.4% (n=5) noted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1,376 case reports that had information about surgery they had received, 10.8% (n=148) reported having had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1,306 case reports that had information about needle sticks, 5.1% (n=67) reported an accidental needle stick/puncture.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311135"/>
              </p:ext>
            </p:extLst>
          </p:nvPr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1000" b="0" dirty="0" smtClean="0">
              <a:solidFill>
                <a:schemeClr val="bg2"/>
              </a:solidFill>
              <a:latin typeface="+mn-lt"/>
              <a:cs typeface="Arial" charset="0"/>
            </a:endParaRP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45541"/>
              </p:ext>
            </p:extLst>
          </p:nvPr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504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295812"/>
              </p:ext>
            </p:extLst>
          </p:nvPr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38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742784"/>
              </p:ext>
            </p:extLst>
          </p:nvPr>
        </p:nvGraphicFramePr>
        <p:xfrm>
          <a:off x="284617" y="1524000"/>
          <a:ext cx="8478383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199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Availability of information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2012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3693440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3.6a.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2,895 case reports of hepatitis B were received in 2012.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1,803 hepatitis B cases were reported among males in 2012..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10000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778807304"/>
              </p:ext>
            </p:extLst>
          </p:nvPr>
        </p:nvGraphicFramePr>
        <p:xfrm>
          <a:off x="304800" y="1295399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3.6b. 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2,895 case reports of hepatitis B were received in 2012.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767324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993140106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10731</TotalTime>
  <Words>1108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3.1. Reported number of acute hepatitis B cases — United States, 2000–2012</vt:lpstr>
      <vt:lpstr>Figure 3.2. Incidence of acute hepatitis B,  by age group — United States, 2000–2012</vt:lpstr>
      <vt:lpstr>Figure 3.3. Incidence of acute hepatitis B,  by sex — United States, 2000–2012</vt:lpstr>
      <vt:lpstr>Figure 3.4. Incidence of acute hepatitis B, by race/ethnicity — United States, 2000–2012</vt:lpstr>
      <vt:lpstr>Figure 3.5. Availability of information on risk behaviors/exposures associated with acute hepatitis B — United States, 2012</vt:lpstr>
      <vt:lpstr>Figure 3.6a. Acute hepatitis B reports*,  by risk behavior† — United States, 2012</vt:lpstr>
      <vt:lpstr>Figure 3.6b. Acute hepatitis B reports*,  by risk exposure†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Ben Kupronis</cp:lastModifiedBy>
  <cp:revision>340</cp:revision>
  <cp:lastPrinted>2012-04-12T21:10:31Z</cp:lastPrinted>
  <dcterms:created xsi:type="dcterms:W3CDTF">2010-03-26T18:21:29Z</dcterms:created>
  <dcterms:modified xsi:type="dcterms:W3CDTF">2014-08-20T15:01:35Z</dcterms:modified>
</cp:coreProperties>
</file>