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Default Extension="xls" ContentType="application/vnd.ms-exce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3" r:id="rId1"/>
  </p:sldMasterIdLst>
  <p:notesMasterIdLst>
    <p:notesMasterId r:id="rId79"/>
  </p:notesMasterIdLst>
  <p:handoutMasterIdLst>
    <p:handoutMasterId r:id="rId80"/>
  </p:handoutMasterIdLst>
  <p:sldIdLst>
    <p:sldId id="256" r:id="rId2"/>
    <p:sldId id="258" r:id="rId3"/>
    <p:sldId id="263" r:id="rId4"/>
    <p:sldId id="264" r:id="rId5"/>
    <p:sldId id="265" r:id="rId6"/>
    <p:sldId id="266" r:id="rId7"/>
    <p:sldId id="267" r:id="rId8"/>
    <p:sldId id="268" r:id="rId9"/>
    <p:sldId id="269" r:id="rId10"/>
    <p:sldId id="270" r:id="rId11"/>
    <p:sldId id="271" r:id="rId12"/>
    <p:sldId id="273" r:id="rId13"/>
    <p:sldId id="272" r:id="rId14"/>
    <p:sldId id="274" r:id="rId15"/>
    <p:sldId id="275" r:id="rId16"/>
    <p:sldId id="276" r:id="rId17"/>
    <p:sldId id="277" r:id="rId18"/>
    <p:sldId id="278" r:id="rId19"/>
    <p:sldId id="280" r:id="rId20"/>
    <p:sldId id="282" r:id="rId21"/>
    <p:sldId id="283" r:id="rId22"/>
    <p:sldId id="287" r:id="rId23"/>
    <p:sldId id="284" r:id="rId24"/>
    <p:sldId id="285" r:id="rId25"/>
    <p:sldId id="290" r:id="rId26"/>
    <p:sldId id="289" r:id="rId27"/>
    <p:sldId id="288" r:id="rId28"/>
    <p:sldId id="286" r:id="rId29"/>
    <p:sldId id="293" r:id="rId30"/>
    <p:sldId id="292" r:id="rId31"/>
    <p:sldId id="291" r:id="rId32"/>
    <p:sldId id="294" r:id="rId33"/>
    <p:sldId id="295" r:id="rId34"/>
    <p:sldId id="296" r:id="rId35"/>
    <p:sldId id="297" r:id="rId36"/>
    <p:sldId id="298" r:id="rId37"/>
    <p:sldId id="303" r:id="rId38"/>
    <p:sldId id="302" r:id="rId39"/>
    <p:sldId id="301" r:id="rId40"/>
    <p:sldId id="300" r:id="rId41"/>
    <p:sldId id="299" r:id="rId42"/>
    <p:sldId id="304" r:id="rId43"/>
    <p:sldId id="305" r:id="rId44"/>
    <p:sldId id="306" r:id="rId45"/>
    <p:sldId id="308" r:id="rId46"/>
    <p:sldId id="309" r:id="rId47"/>
    <p:sldId id="311" r:id="rId48"/>
    <p:sldId id="310" r:id="rId49"/>
    <p:sldId id="320" r:id="rId50"/>
    <p:sldId id="321" r:id="rId51"/>
    <p:sldId id="325" r:id="rId52"/>
    <p:sldId id="323" r:id="rId53"/>
    <p:sldId id="329" r:id="rId54"/>
    <p:sldId id="324" r:id="rId55"/>
    <p:sldId id="328" r:id="rId56"/>
    <p:sldId id="327" r:id="rId57"/>
    <p:sldId id="332" r:id="rId58"/>
    <p:sldId id="331" r:id="rId59"/>
    <p:sldId id="330" r:id="rId60"/>
    <p:sldId id="326" r:id="rId61"/>
    <p:sldId id="333" r:id="rId62"/>
    <p:sldId id="334" r:id="rId63"/>
    <p:sldId id="335" r:id="rId64"/>
    <p:sldId id="349" r:id="rId65"/>
    <p:sldId id="336" r:id="rId66"/>
    <p:sldId id="350" r:id="rId67"/>
    <p:sldId id="337" r:id="rId68"/>
    <p:sldId id="338" r:id="rId69"/>
    <p:sldId id="339" r:id="rId70"/>
    <p:sldId id="340" r:id="rId71"/>
    <p:sldId id="341" r:id="rId72"/>
    <p:sldId id="342" r:id="rId73"/>
    <p:sldId id="344" r:id="rId74"/>
    <p:sldId id="345" r:id="rId75"/>
    <p:sldId id="343" r:id="rId76"/>
    <p:sldId id="347" r:id="rId77"/>
    <p:sldId id="348" r:id="rId78"/>
  </p:sldIdLst>
  <p:sldSz cx="9144000" cy="6858000" type="screen4x3"/>
  <p:notesSz cx="6994525" cy="9280525"/>
  <p:embeddedFontLst>
    <p:embeddedFont>
      <p:font typeface="Myriad Web Pro" charset="0"/>
      <p:regular r:id="rId81"/>
      <p:bold r:id="rId82"/>
      <p:italic r:id="rId83"/>
    </p:embeddedFont>
    <p:embeddedFont>
      <p:font typeface="MS PGothic" charset="-128"/>
      <p:regular r:id="rId84"/>
    </p:embeddedFont>
    <p:embeddedFont>
      <p:font typeface="Verdana" pitchFamily="34" charset="0"/>
      <p:regular r:id="rId85"/>
      <p:bold r:id="rId86"/>
      <p:italic r:id="rId87"/>
      <p:boldItalic r:id="rId88"/>
    </p:embeddedFont>
    <p:embeddedFont>
      <p:font typeface="Calibri" pitchFamily="34" charset="0"/>
      <p:regular r:id="rId89"/>
      <p:bold r:id="rId90"/>
      <p:italic r:id="rId91"/>
      <p:boldItalic r:id="rId9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17" autoAdjust="0"/>
    <p:restoredTop sz="94671" autoAdjust="0"/>
  </p:normalViewPr>
  <p:slideViewPr>
    <p:cSldViewPr>
      <p:cViewPr varScale="1">
        <p:scale>
          <a:sx n="70" d="100"/>
          <a:sy n="70" d="100"/>
        </p:scale>
        <p:origin x="-516" y="-90"/>
      </p:cViewPr>
      <p:guideLst>
        <p:guide orient="horz" pos="2160"/>
        <p:guide pos="2880"/>
      </p:guideLst>
    </p:cSldViewPr>
  </p:slideViewPr>
  <p:outlineViewPr>
    <p:cViewPr>
      <p:scale>
        <a:sx n="33" d="100"/>
        <a:sy n="33" d="100"/>
      </p:scale>
      <p:origin x="0" y="80076"/>
    </p:cViewPr>
  </p:outlineViewPr>
  <p:notesTextViewPr>
    <p:cViewPr>
      <p:scale>
        <a:sx n="100" d="100"/>
        <a:sy n="100" d="100"/>
      </p:scale>
      <p:origin x="0" y="0"/>
    </p:cViewPr>
  </p:notesTextViewPr>
  <p:sorterViewPr>
    <p:cViewPr>
      <p:scale>
        <a:sx n="100" d="100"/>
        <a:sy n="100" d="100"/>
      </p:scale>
      <p:origin x="0" y="30480"/>
    </p:cViewPr>
  </p:sorterViewPr>
  <p:notesViewPr>
    <p:cSldViewPr>
      <p:cViewPr varScale="1">
        <p:scale>
          <a:sx n="55" d="100"/>
          <a:sy n="55" d="100"/>
        </p:scale>
        <p:origin x="-1812" y="-90"/>
      </p:cViewPr>
      <p:guideLst>
        <p:guide orient="horz" pos="2923"/>
        <p:guide pos="2203"/>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font" Target="fonts/font4.fntdata"/><Relationship Id="rId89"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87" Type="http://schemas.openxmlformats.org/officeDocument/2006/relationships/font" Target="fonts/font7.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2.fntdata"/><Relationship Id="rId90" Type="http://schemas.openxmlformats.org/officeDocument/2006/relationships/font" Target="fonts/font10.fntdata"/><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85" Type="http://schemas.openxmlformats.org/officeDocument/2006/relationships/font" Target="fonts/font5.fntdata"/><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3.fntdata"/><Relationship Id="rId88" Type="http://schemas.openxmlformats.org/officeDocument/2006/relationships/font" Target="fonts/font8.fntdata"/><Relationship Id="rId91" Type="http://schemas.openxmlformats.org/officeDocument/2006/relationships/font" Target="fonts/font11.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1.fntdata"/><Relationship Id="rId86" Type="http://schemas.openxmlformats.org/officeDocument/2006/relationships/font" Target="fonts/font6.fntdata"/><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053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62400" y="0"/>
            <a:ext cx="3030538" cy="463550"/>
          </a:xfrm>
          <a:prstGeom prst="rect">
            <a:avLst/>
          </a:prstGeom>
        </p:spPr>
        <p:txBody>
          <a:bodyPr vert="horz" lIns="91440" tIns="45720" rIns="91440" bIns="45720" rtlCol="0"/>
          <a:lstStyle>
            <a:lvl1pPr algn="r">
              <a:defRPr sz="1200"/>
            </a:lvl1pPr>
          </a:lstStyle>
          <a:p>
            <a:fld id="{EA85CD34-714A-47F0-83F2-43E127C65403}" type="datetimeFigureOut">
              <a:rPr lang="en-US" smtClean="0"/>
              <a:pPr/>
              <a:t>12/6/2010</a:t>
            </a:fld>
            <a:endParaRPr lang="en-US"/>
          </a:p>
        </p:txBody>
      </p:sp>
      <p:sp>
        <p:nvSpPr>
          <p:cNvPr id="4" name="Footer Placeholder 3"/>
          <p:cNvSpPr>
            <a:spLocks noGrp="1"/>
          </p:cNvSpPr>
          <p:nvPr>
            <p:ph type="ftr" sz="quarter" idx="2"/>
          </p:nvPr>
        </p:nvSpPr>
        <p:spPr>
          <a:xfrm>
            <a:off x="0" y="8815388"/>
            <a:ext cx="3030538"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62400" y="8815388"/>
            <a:ext cx="3030538" cy="463550"/>
          </a:xfrm>
          <a:prstGeom prst="rect">
            <a:avLst/>
          </a:prstGeom>
        </p:spPr>
        <p:txBody>
          <a:bodyPr vert="horz" lIns="91440" tIns="45720" rIns="91440" bIns="45720" rtlCol="0" anchor="b"/>
          <a:lstStyle>
            <a:lvl1pPr algn="r">
              <a:defRPr sz="1200"/>
            </a:lvl1pPr>
          </a:lstStyle>
          <a:p>
            <a:fld id="{B71B68DF-17E3-4161-BAE3-C022D35B0E42}"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053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62400" y="0"/>
            <a:ext cx="3030538" cy="463550"/>
          </a:xfrm>
          <a:prstGeom prst="rect">
            <a:avLst/>
          </a:prstGeom>
        </p:spPr>
        <p:txBody>
          <a:bodyPr vert="horz" lIns="91440" tIns="45720" rIns="91440" bIns="45720" rtlCol="0"/>
          <a:lstStyle>
            <a:lvl1pPr algn="r">
              <a:defRPr sz="1200"/>
            </a:lvl1pPr>
          </a:lstStyle>
          <a:p>
            <a:fld id="{58BDCB01-430D-4744-AE53-5DEB4BDC0D69}" type="datetimeFigureOut">
              <a:rPr lang="en-US" smtClean="0"/>
              <a:pPr/>
              <a:t>12/6/2010</a:t>
            </a:fld>
            <a:endParaRPr lang="en-US"/>
          </a:p>
        </p:txBody>
      </p:sp>
      <p:sp>
        <p:nvSpPr>
          <p:cNvPr id="4" name="Slide Image Placeholder 3"/>
          <p:cNvSpPr>
            <a:spLocks noGrp="1" noRot="1" noChangeAspect="1"/>
          </p:cNvSpPr>
          <p:nvPr>
            <p:ph type="sldImg" idx="2"/>
          </p:nvPr>
        </p:nvSpPr>
        <p:spPr>
          <a:xfrm>
            <a:off x="1176338" y="695325"/>
            <a:ext cx="4641850" cy="3481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0088" y="4408488"/>
            <a:ext cx="5594350" cy="417671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5388"/>
            <a:ext cx="3030538"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62400" y="8815388"/>
            <a:ext cx="3030538" cy="463550"/>
          </a:xfrm>
          <a:prstGeom prst="rect">
            <a:avLst/>
          </a:prstGeom>
        </p:spPr>
        <p:txBody>
          <a:bodyPr vert="horz" lIns="91440" tIns="45720" rIns="91440" bIns="45720" rtlCol="0" anchor="b"/>
          <a:lstStyle>
            <a:lvl1pPr algn="r">
              <a:defRPr sz="1200"/>
            </a:lvl1pPr>
          </a:lstStyle>
          <a:p>
            <a:fld id="{91B47793-4271-4416-AED4-E80416127E8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B47793-4271-4416-AED4-E80416127E82}"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B47793-4271-4416-AED4-E80416127E82}" type="slidenum">
              <a:rPr lang="en-US" smtClean="0"/>
              <a:pPr/>
              <a:t>21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
        <p:nvSpPr>
          <p:cNvPr id="6" name="Text Placeholder 5"/>
          <p:cNvSpPr>
            <a:spLocks noGrp="1"/>
          </p:cNvSpPr>
          <p:nvPr userDrawn="1">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7" name="Text Placeholder 6"/>
          <p:cNvSpPr>
            <a:spLocks noGrp="1"/>
          </p:cNvSpPr>
          <p:nvPr userDrawn="1">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6705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lnSpc>
                <a:spcPts val="3800"/>
              </a:lnSpc>
              <a:defRPr sz="3600" b="1" cap="all" baseline="0">
                <a:solidFill>
                  <a:schemeClr val="tx1"/>
                </a:solidFill>
                <a:effectLst/>
              </a:defRPr>
            </a:lvl1pPr>
          </a:lstStyle>
          <a:p>
            <a:r>
              <a:rPr lang="en-US" dirty="0" smtClean="0"/>
              <a:t>Section Header</a:t>
            </a:r>
            <a:br>
              <a:rPr lang="en-US" dirty="0" smtClean="0"/>
            </a:br>
            <a:r>
              <a:rPr lang="en-US" dirty="0" smtClean="0"/>
              <a:t>Myriad Pro, bold, shadow, 36pt </a:t>
            </a:r>
            <a:endParaRPr lang="en-US" dirty="0"/>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 – Myriad Pro, 20pt</a:t>
            </a: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solidFill>
                  <a:schemeClr val="tx1"/>
                </a:solidFill>
                <a:effectLst/>
              </a:defRPr>
            </a:lvl1pPr>
          </a:lstStyle>
          <a:p>
            <a:r>
              <a:rPr lang="en-US" dirty="0" smtClean="0"/>
              <a:t>Header – Myriad Pro, bold, shadow, 20pt</a:t>
            </a:r>
            <a:endParaRPr lang="en-US" dirty="0"/>
          </a:p>
        </p:txBody>
      </p:sp>
      <p:sp>
        <p:nvSpPr>
          <p:cNvPr id="3" name="Content Placeholder 2"/>
          <p:cNvSpPr>
            <a:spLocks noGrp="1"/>
          </p:cNvSpPr>
          <p:nvPr>
            <p:ph idx="1" hasCustomPrompt="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4"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Myriad Pro, 14pt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algn="l">
              <a:defRPr sz="2000" b="1" baseline="0">
                <a:solidFill>
                  <a:schemeClr val="tx1"/>
                </a:solidFill>
                <a:effectLst/>
              </a:defRPr>
            </a:lvl1pPr>
          </a:lstStyle>
          <a:p>
            <a:r>
              <a:rPr lang="en-US" dirty="0" smtClean="0"/>
              <a:t>Photo Title – Myriad Pro, Bold, Shadow, 20pt</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 – Myriad Pro, 14pt</a:t>
            </a: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Closing– Myriad Pro, Bold, 28pt</a:t>
            </a:r>
          </a:p>
        </p:txBody>
      </p:sp>
      <p:sp>
        <p:nvSpPr>
          <p:cNvPr id="9" name="Rectangle 8"/>
          <p:cNvSpPr/>
          <p:nvPr userDrawn="1"/>
        </p:nvSpPr>
        <p:spPr>
          <a:xfrm>
            <a:off x="1371600" y="4343400"/>
            <a:ext cx="6400800" cy="292388"/>
          </a:xfrm>
          <a:prstGeom prst="rect">
            <a:avLst/>
          </a:prstGeom>
        </p:spPr>
        <p:txBody>
          <a:bodyPr wrap="square">
            <a:spAutoFit/>
          </a:bodyPr>
          <a:lstStyle/>
          <a:p>
            <a:pPr lvl="0"/>
            <a:r>
              <a:rPr lang="en-US" sz="1300" b="1" dirty="0" smtClean="0">
                <a:solidFill>
                  <a:schemeClr val="tx2"/>
                </a:solidFill>
              </a:rPr>
              <a:t>For more information please contact Centers for Disease Control and Prevention</a:t>
            </a:r>
          </a:p>
        </p:txBody>
      </p:sp>
      <p:sp>
        <p:nvSpPr>
          <p:cNvPr id="11" name="Rectangle 10"/>
          <p:cNvSpPr/>
          <p:nvPr userDrawn="1"/>
        </p:nvSpPr>
        <p:spPr>
          <a:xfrm>
            <a:off x="1371600" y="4706034"/>
            <a:ext cx="5943600" cy="646331"/>
          </a:xfrm>
          <a:prstGeom prst="rect">
            <a:avLst/>
          </a:prstGeom>
        </p:spPr>
        <p:txBody>
          <a:bodyPr wrap="square">
            <a:spAutoFit/>
          </a:bodyPr>
          <a:lstStyle/>
          <a:p>
            <a:pPr lvl="0"/>
            <a:r>
              <a:rPr lang="en-US" sz="1200" dirty="0" smtClean="0">
                <a:solidFill>
                  <a:schemeClr val="tx2"/>
                </a:solidFill>
              </a:rPr>
              <a:t>1600 Clifton Road NE, Atlanta, GA 30333</a:t>
            </a:r>
          </a:p>
          <a:p>
            <a:pPr lvl="0"/>
            <a:r>
              <a:rPr lang="en-US" sz="1200" dirty="0" smtClean="0">
                <a:solidFill>
                  <a:schemeClr val="tx2"/>
                </a:solidFill>
              </a:rPr>
              <a:t>Telephone, 1-800-CDC-INFO (232-4636)/TTY: 1-888-232-6348</a:t>
            </a:r>
          </a:p>
          <a:p>
            <a:pPr lvl="0"/>
            <a:r>
              <a:rPr lang="en-US" sz="1200" dirty="0" smtClean="0">
                <a:solidFill>
                  <a:schemeClr val="tx2"/>
                </a:solidFill>
              </a:rPr>
              <a:t>E-mail: cdcinfo@cdc.gov 	Web: www.cdc.gov</a:t>
            </a:r>
          </a:p>
        </p:txBody>
      </p:sp>
      <p:sp>
        <p:nvSpPr>
          <p:cNvPr id="10" name="Text Placeholder 5"/>
          <p:cNvSpPr>
            <a:spLocks noGrp="1"/>
          </p:cNvSpPr>
          <p:nvPr>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12" name="Text Placeholder 6"/>
          <p:cNvSpPr>
            <a:spLocks noGrp="1"/>
          </p:cNvSpPr>
          <p:nvPr>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7" name="Rectangle 6"/>
          <p:cNvSpPr/>
          <p:nvPr userDrawn="1"/>
        </p:nvSpPr>
        <p:spPr>
          <a:xfrm>
            <a:off x="1371600" y="5421868"/>
            <a:ext cx="5943600" cy="369332"/>
          </a:xfrm>
          <a:prstGeom prst="rect">
            <a:avLst/>
          </a:prstGeom>
        </p:spPr>
        <p:txBody>
          <a:bodyPr wrap="square">
            <a:spAutoFit/>
          </a:bodyPr>
          <a:lstStyle/>
          <a:p>
            <a:pPr lvl="0"/>
            <a:r>
              <a:rPr lang="en-US" sz="900" dirty="0" smtClean="0">
                <a:solidFill>
                  <a:schemeClr val="tx2"/>
                </a:solidFill>
              </a:rPr>
              <a:t>The findings</a:t>
            </a:r>
            <a:r>
              <a:rPr lang="en-US" sz="900" baseline="0" dirty="0" smtClean="0">
                <a:solidFill>
                  <a:schemeClr val="tx2"/>
                </a:solidFill>
              </a:rPr>
              <a:t> and conclusions in this report are those of the authors and do not necessarily represent the official position of the Centers for Disease Control and Prevention.</a:t>
            </a:r>
            <a:endParaRPr lang="en-US" sz="900" dirty="0" smtClean="0">
              <a:solidFill>
                <a:schemeClr val="tx2"/>
              </a:solidFill>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print">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4" r:id="rId1"/>
    <p:sldLayoutId id="2147483685" r:id="rId2"/>
    <p:sldLayoutId id="2147483697" r:id="rId3"/>
    <p:sldLayoutId id="2147483693" r:id="rId4"/>
    <p:sldLayoutId id="2147483694" r:id="rId5"/>
    <p:sldLayoutId id="2147483686" r:id="rId6"/>
    <p:sldLayoutId id="2147483688" r:id="rId7"/>
    <p:sldLayoutId id="2147483689" r:id="rId8"/>
    <p:sldLayoutId id="2147483690" r:id="rId9"/>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1.xml.rels><?xml version="1.0" encoding="UTF-8" standalone="yes"?>
<Relationships xmlns="http://schemas.openxmlformats.org/package/2006/relationships"><Relationship Id="rId3" Type="http://schemas.openxmlformats.org/officeDocument/2006/relationships/hyperlink" Target="http://www.influenzareagentresource.org/"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cdc.gov/h1n1flu/estimates_2009_h1n1.htm"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5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vaers.hhs.gov/"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myflushot.org/"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7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7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www.cdc.gov/h1n1flu/images.htm" TargetMode="External"/><Relationship Id="rId7" Type="http://schemas.openxmlformats.org/officeDocument/2006/relationships/image" Target="../media/image51.png"/><Relationship Id="rId2" Type="http://schemas.openxmlformats.org/officeDocument/2006/relationships/hyperlink" Target="file:///C:\Documents%20and%20Settings\eub5\Local%20Settings\Temporary%20Internet%20Files\Public\Documents\www.cdc.gov\h1n1flu\freeresources.htm" TargetMode="Externa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7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hyperlink" Target="http://www.cdc.gov/flu/protect/preventing.htm"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www.cdc.gov/flu/" TargetMode="External"/><Relationship Id="rId2" Type="http://schemas.openxmlformats.org/officeDocument/2006/relationships/hyperlink" Target="http://www.flu.gov/" TargetMode="External"/><Relationship Id="rId1" Type="http://schemas.openxmlformats.org/officeDocument/2006/relationships/slideLayout" Target="../slideLayouts/slideLayout2.xml"/><Relationship Id="rId5" Type="http://schemas.openxmlformats.org/officeDocument/2006/relationships/hyperlink" Target="http://www.who.int/csr/disease/swineflu/en/index.html" TargetMode="External"/><Relationship Id="rId4" Type="http://schemas.openxmlformats.org/officeDocument/2006/relationships/hyperlink" Target="http://www.cdc.gov/h1n1flu/"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sz="4800" dirty="0" smtClean="0"/>
              <a:t>2009  H1N1</a:t>
            </a:r>
            <a:r>
              <a:rPr lang="en-US" dirty="0" smtClean="0"/>
              <a:t/>
            </a:r>
            <a:br>
              <a:rPr lang="en-US" dirty="0" smtClean="0"/>
            </a:br>
            <a:r>
              <a:rPr lang="en-US" dirty="0" smtClean="0"/>
              <a:t/>
            </a:r>
            <a:br>
              <a:rPr lang="en-US" dirty="0" smtClean="0"/>
            </a:br>
            <a:r>
              <a:rPr lang="en-US" sz="4000" dirty="0" smtClean="0"/>
              <a:t>Overview of a Pandemic</a:t>
            </a:r>
            <a:r>
              <a:rPr lang="en-US" sz="4800" dirty="0" smtClean="0"/>
              <a:t/>
            </a:r>
            <a:br>
              <a:rPr lang="en-US" sz="4800" dirty="0" smtClean="0"/>
            </a:br>
            <a:r>
              <a:rPr lang="en-US" dirty="0" smtClean="0"/>
              <a:t>April 2009 – August 2010</a:t>
            </a:r>
            <a:br>
              <a:rPr lang="en-US" dirty="0" smtClean="0"/>
            </a:br>
            <a:endParaRPr lang="en-US" dirty="0"/>
          </a:p>
        </p:txBody>
      </p:sp>
      <p:sp>
        <p:nvSpPr>
          <p:cNvPr id="5" name="Text Placeholder 4"/>
          <p:cNvSpPr>
            <a:spLocks noGrp="1"/>
          </p:cNvSpPr>
          <p:nvPr>
            <p:ph type="body" sz="quarter" idx="11"/>
          </p:nvPr>
        </p:nvSpPr>
        <p:spPr/>
        <p:txBody>
          <a:bodyPr/>
          <a:lstStyle/>
          <a:p>
            <a:r>
              <a:rPr lang="en-US" dirty="0" smtClean="0"/>
              <a:t>National Center for Immunization &amp; Respiratory Diseases</a:t>
            </a:r>
            <a:endParaRPr lang="en-US" dirty="0"/>
          </a:p>
        </p:txBody>
      </p:sp>
      <p:sp>
        <p:nvSpPr>
          <p:cNvPr id="6" name="Text Placeholder 5"/>
          <p:cNvSpPr>
            <a:spLocks noGrp="1"/>
          </p:cNvSpPr>
          <p:nvPr>
            <p:ph type="body" sz="quarter" idx="12"/>
          </p:nvPr>
        </p:nvSpPr>
        <p:spPr/>
        <p:txBody>
          <a:bodyPr/>
          <a:lstStyle/>
          <a:p>
            <a:r>
              <a:rPr lang="en-US" dirty="0" smtClean="0"/>
              <a:t> </a:t>
            </a:r>
            <a:endParaRPr lang="en-US"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defTabSz="471488">
              <a:defRPr/>
            </a:pPr>
            <a:r>
              <a:rPr lang="en-US" sz="3200" dirty="0" smtClean="0"/>
              <a:t>Influenza Viruses</a:t>
            </a:r>
            <a:endParaRPr lang="en-US" sz="3200" dirty="0"/>
          </a:p>
        </p:txBody>
      </p:sp>
      <p:sp>
        <p:nvSpPr>
          <p:cNvPr id="5" name="Content Placeholder 4"/>
          <p:cNvSpPr>
            <a:spLocks noGrp="1"/>
          </p:cNvSpPr>
          <p:nvPr>
            <p:ph idx="1"/>
          </p:nvPr>
        </p:nvSpPr>
        <p:spPr/>
        <p:txBody>
          <a:bodyPr/>
          <a:lstStyle/>
          <a:p>
            <a:pPr marL="214313" indent="-214313" defTabSz="471488">
              <a:spcBef>
                <a:spcPts val="0"/>
              </a:spcBef>
              <a:spcAft>
                <a:spcPts val="900"/>
              </a:spcAft>
              <a:buFont typeface="Wingdings" pitchFamily="2" charset="2"/>
              <a:buChar char="§"/>
              <a:defRPr/>
            </a:pPr>
            <a:r>
              <a:rPr lang="en-US" sz="2000" b="0" dirty="0" smtClean="0"/>
              <a:t>There are three main types of influenza (flu) virus: Types A, B and C</a:t>
            </a:r>
          </a:p>
          <a:p>
            <a:pPr marL="214313" indent="-214313" defTabSz="471488">
              <a:spcBef>
                <a:spcPts val="0"/>
              </a:spcBef>
              <a:spcAft>
                <a:spcPts val="900"/>
              </a:spcAft>
              <a:buFont typeface="Wingdings" pitchFamily="2" charset="2"/>
              <a:buChar char="§"/>
              <a:defRPr/>
            </a:pPr>
            <a:r>
              <a:rPr lang="en-US" sz="2000" b="0" dirty="0" smtClean="0"/>
              <a:t>Human influenza A and B viruses cause seasonal epidemics of disease almost every winter in the United States</a:t>
            </a:r>
          </a:p>
          <a:p>
            <a:pPr marL="214313" indent="-214313" defTabSz="471488">
              <a:spcBef>
                <a:spcPts val="0"/>
              </a:spcBef>
              <a:spcAft>
                <a:spcPts val="900"/>
              </a:spcAft>
              <a:buFont typeface="Wingdings" pitchFamily="2" charset="2"/>
              <a:buChar char="§"/>
              <a:defRPr/>
            </a:pPr>
            <a:r>
              <a:rPr lang="en-US" sz="2000" b="0" dirty="0" smtClean="0"/>
              <a:t>Influenza type C infections cause a mild respiratory illness and are not thought to cause epidemics</a:t>
            </a:r>
          </a:p>
          <a:p>
            <a:pPr marL="214313" indent="-214313" defTabSz="471488">
              <a:spcBef>
                <a:spcPts val="0"/>
              </a:spcBef>
              <a:spcAft>
                <a:spcPts val="900"/>
              </a:spcAft>
              <a:buFont typeface="Wingdings" pitchFamily="2" charset="2"/>
              <a:buChar char="§"/>
              <a:defRPr/>
            </a:pPr>
            <a:r>
              <a:rPr lang="en-US" sz="2000" b="0" dirty="0" smtClean="0"/>
              <a:t>Influenza A viruses are divided into subtypes based on two proteins on the surface of the virus: the </a:t>
            </a:r>
            <a:r>
              <a:rPr lang="en-US" sz="2000" b="0" dirty="0" err="1" smtClean="0"/>
              <a:t>hemagglutinin</a:t>
            </a:r>
            <a:r>
              <a:rPr lang="en-US" sz="2000" b="0" dirty="0" smtClean="0"/>
              <a:t> (H) and the neuraminidase (N)</a:t>
            </a:r>
          </a:p>
          <a:p>
            <a:pPr marL="214313" indent="-214313" defTabSz="471488">
              <a:spcBef>
                <a:spcPts val="0"/>
              </a:spcBef>
              <a:spcAft>
                <a:spcPts val="900"/>
              </a:spcAft>
              <a:buFont typeface="Wingdings" pitchFamily="2" charset="2"/>
              <a:buChar char="§"/>
              <a:defRPr/>
            </a:pPr>
            <a:r>
              <a:rPr lang="en-US" sz="2000" b="0" dirty="0" smtClean="0"/>
              <a:t>Influenza B viruses are not divided into subtypes. Influenza B viruses also can be further broken down into different strains</a:t>
            </a: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868362"/>
          </a:xfrm>
        </p:spPr>
        <p:txBody>
          <a:bodyPr/>
          <a:lstStyle/>
          <a:p>
            <a:pPr defTabSz="471488">
              <a:defRPr/>
            </a:pPr>
            <a:r>
              <a:rPr lang="en-US" sz="3200" dirty="0" smtClean="0">
                <a:cs typeface="Arial" pitchFamily="34" charset="0"/>
              </a:rPr>
              <a:t>Key Influenza Viral Features</a:t>
            </a:r>
            <a:endParaRPr lang="en-US" sz="3200" dirty="0">
              <a:cs typeface="Arial" pitchFamily="34" charset="0"/>
            </a:endParaRPr>
          </a:p>
        </p:txBody>
      </p:sp>
      <p:pic>
        <p:nvPicPr>
          <p:cNvPr id="6" name="Picture 13" descr="C:\Users\Doug\Desktop\3D_Influenza_purple_key_pieslice_med.jpg"/>
          <p:cNvPicPr>
            <a:picLocks noGrp="1" noChangeAspect="1" noChangeArrowheads="1"/>
          </p:cNvPicPr>
          <p:nvPr>
            <p:ph idx="1"/>
          </p:nvPr>
        </p:nvPicPr>
        <p:blipFill>
          <a:blip r:embed="rId2" cstate="print"/>
          <a:srcRect/>
          <a:stretch>
            <a:fillRect/>
          </a:stretch>
        </p:blipFill>
        <p:spPr bwMode="auto">
          <a:xfrm>
            <a:off x="533400" y="1447800"/>
            <a:ext cx="3846576" cy="3230880"/>
          </a:xfrm>
          <a:prstGeom prst="rect">
            <a:avLst/>
          </a:prstGeom>
          <a:noFill/>
          <a:ln w="9525">
            <a:noFill/>
            <a:miter lim="800000"/>
            <a:headEnd/>
            <a:tailEnd/>
          </a:ln>
        </p:spPr>
      </p:pic>
      <p:sp>
        <p:nvSpPr>
          <p:cNvPr id="8" name="Rectangle 2"/>
          <p:cNvSpPr>
            <a:spLocks noGrp="1" noChangeArrowheads="1"/>
          </p:cNvSpPr>
          <p:nvPr>
            <p:ph type="body" sz="half" idx="4294967295"/>
          </p:nvPr>
        </p:nvSpPr>
        <p:spPr>
          <a:xfrm>
            <a:off x="4648200" y="1371600"/>
            <a:ext cx="4038600" cy="4800600"/>
          </a:xfrm>
          <a:prstGeom prst="rect">
            <a:avLst/>
          </a:prstGeom>
        </p:spPr>
        <p:txBody>
          <a:bodyPr lIns="0" tIns="0" rIns="0" bIns="0"/>
          <a:lstStyle/>
          <a:p>
            <a:pPr marL="214313" indent="-214313" defTabSz="471488" eaLnBrk="1" hangingPunct="1">
              <a:spcBef>
                <a:spcPct val="0"/>
              </a:spcBef>
              <a:buFontTx/>
              <a:buNone/>
              <a:defRPr/>
            </a:pPr>
            <a:r>
              <a:rPr lang="en-US" sz="1800" b="1" dirty="0" smtClean="0">
                <a:solidFill>
                  <a:schemeClr val="bg2"/>
                </a:solidFill>
              </a:rPr>
              <a:t>Surface proteins (major antigens)</a:t>
            </a:r>
          </a:p>
          <a:p>
            <a:pPr marL="693738" lvl="1" indent="-236538" defTabSz="471488" eaLnBrk="1" hangingPunct="1">
              <a:spcBef>
                <a:spcPct val="0"/>
              </a:spcBef>
              <a:buFontTx/>
              <a:buNone/>
              <a:defRPr/>
            </a:pPr>
            <a:endParaRPr lang="en-US" sz="900" dirty="0" smtClean="0">
              <a:solidFill>
                <a:schemeClr val="bg2"/>
              </a:solidFill>
            </a:endParaRPr>
          </a:p>
          <a:p>
            <a:pPr marL="293688" indent="-236538" defTabSz="471488" eaLnBrk="1" hangingPunct="1">
              <a:spcBef>
                <a:spcPct val="0"/>
              </a:spcBef>
              <a:buFontTx/>
              <a:buNone/>
              <a:defRPr/>
            </a:pPr>
            <a:r>
              <a:rPr lang="en-US" sz="1800" b="1" dirty="0" err="1" smtClean="0">
                <a:solidFill>
                  <a:schemeClr val="tx1">
                    <a:lumMod val="60000"/>
                    <a:lumOff val="40000"/>
                  </a:schemeClr>
                </a:solidFill>
              </a:rPr>
              <a:t>Hemagglutinin</a:t>
            </a:r>
            <a:r>
              <a:rPr lang="en-US" sz="1800" b="1" dirty="0" smtClean="0">
                <a:solidFill>
                  <a:schemeClr val="tx1">
                    <a:lumMod val="60000"/>
                    <a:lumOff val="40000"/>
                  </a:schemeClr>
                </a:solidFill>
              </a:rPr>
              <a:t> (HA)</a:t>
            </a:r>
          </a:p>
          <a:p>
            <a:pPr marL="336550" indent="-222250" defTabSz="471488" eaLnBrk="1" hangingPunct="1">
              <a:spcBef>
                <a:spcPct val="0"/>
              </a:spcBef>
              <a:defRPr/>
            </a:pPr>
            <a:r>
              <a:rPr lang="en-US" sz="1600" dirty="0" smtClean="0">
                <a:solidFill>
                  <a:schemeClr val="bg2"/>
                </a:solidFill>
              </a:rPr>
              <a:t>HA attaches virus to host cells</a:t>
            </a:r>
          </a:p>
          <a:p>
            <a:pPr marL="336550" indent="-222250" defTabSz="471488" eaLnBrk="1" hangingPunct="1">
              <a:spcBef>
                <a:spcPct val="0"/>
              </a:spcBef>
              <a:defRPr/>
            </a:pPr>
            <a:r>
              <a:rPr lang="en-US" sz="1600" dirty="0" smtClean="0">
                <a:solidFill>
                  <a:schemeClr val="bg2"/>
                </a:solidFill>
              </a:rPr>
              <a:t>Antibody to HA is protective </a:t>
            </a:r>
          </a:p>
          <a:p>
            <a:pPr marL="1136650" lvl="2" indent="-222250" defTabSz="471488" eaLnBrk="1" hangingPunct="1">
              <a:spcBef>
                <a:spcPct val="0"/>
              </a:spcBef>
              <a:defRPr/>
            </a:pPr>
            <a:endParaRPr lang="en-US" sz="900" dirty="0" smtClean="0">
              <a:solidFill>
                <a:schemeClr val="bg2"/>
              </a:solidFill>
              <a:effectLst>
                <a:outerShdw blurRad="38100" dist="38100" dir="2700000" algn="tl">
                  <a:srgbClr val="000000">
                    <a:alpha val="43137"/>
                  </a:srgbClr>
                </a:outerShdw>
              </a:effectLst>
            </a:endParaRPr>
          </a:p>
          <a:p>
            <a:pPr marL="293688" indent="-236538" defTabSz="471488" eaLnBrk="1" hangingPunct="1">
              <a:spcBef>
                <a:spcPct val="0"/>
              </a:spcBef>
              <a:buFontTx/>
              <a:buNone/>
              <a:defRPr/>
            </a:pPr>
            <a:r>
              <a:rPr lang="en-US" sz="1800" b="1" dirty="0" err="1" smtClean="0">
                <a:solidFill>
                  <a:schemeClr val="tx1">
                    <a:lumMod val="60000"/>
                    <a:lumOff val="40000"/>
                  </a:schemeClr>
                </a:solidFill>
              </a:rPr>
              <a:t>Neuraminadase</a:t>
            </a:r>
            <a:r>
              <a:rPr lang="en-US" sz="1800" b="1" dirty="0" smtClean="0">
                <a:solidFill>
                  <a:schemeClr val="tx1">
                    <a:lumMod val="60000"/>
                    <a:lumOff val="40000"/>
                  </a:schemeClr>
                </a:solidFill>
              </a:rPr>
              <a:t> (NA)</a:t>
            </a:r>
          </a:p>
          <a:p>
            <a:pPr marL="336550" indent="-222250" defTabSz="471488" eaLnBrk="1" hangingPunct="1">
              <a:spcBef>
                <a:spcPct val="0"/>
              </a:spcBef>
              <a:defRPr/>
            </a:pPr>
            <a:r>
              <a:rPr lang="en-US" sz="1600" dirty="0" smtClean="0">
                <a:solidFill>
                  <a:schemeClr val="bg2"/>
                </a:solidFill>
              </a:rPr>
              <a:t>Helps release </a:t>
            </a:r>
            <a:r>
              <a:rPr lang="en-US" sz="1600" dirty="0" err="1" smtClean="0">
                <a:solidFill>
                  <a:schemeClr val="bg2"/>
                </a:solidFill>
              </a:rPr>
              <a:t>virions</a:t>
            </a:r>
            <a:r>
              <a:rPr lang="en-US" sz="1600" dirty="0" smtClean="0">
                <a:solidFill>
                  <a:schemeClr val="bg2"/>
                </a:solidFill>
              </a:rPr>
              <a:t> from cells</a:t>
            </a:r>
          </a:p>
          <a:p>
            <a:pPr marL="336550" indent="-222250" defTabSz="471488" eaLnBrk="1" hangingPunct="1">
              <a:spcBef>
                <a:spcPct val="0"/>
              </a:spcBef>
              <a:defRPr/>
            </a:pPr>
            <a:r>
              <a:rPr lang="en-US" sz="1600" dirty="0" smtClean="0">
                <a:solidFill>
                  <a:schemeClr val="bg2"/>
                </a:solidFill>
              </a:rPr>
              <a:t>Antibody to NA can help modify disease severity</a:t>
            </a:r>
          </a:p>
          <a:p>
            <a:pPr marL="336550" indent="-222250" defTabSz="471488" eaLnBrk="1" hangingPunct="1">
              <a:spcBef>
                <a:spcPct val="0"/>
              </a:spcBef>
              <a:buFontTx/>
              <a:buNone/>
              <a:defRPr/>
            </a:pPr>
            <a:endParaRPr lang="en-US" sz="800" dirty="0" smtClean="0">
              <a:solidFill>
                <a:schemeClr val="bg2"/>
              </a:solidFill>
            </a:endParaRPr>
          </a:p>
          <a:p>
            <a:pPr marL="336550" indent="-222250" defTabSz="471488" eaLnBrk="1" hangingPunct="1">
              <a:spcBef>
                <a:spcPct val="0"/>
              </a:spcBef>
              <a:buFontTx/>
              <a:buNone/>
              <a:defRPr/>
            </a:pPr>
            <a:r>
              <a:rPr lang="en-US" sz="1800" b="1" dirty="0" smtClean="0">
                <a:solidFill>
                  <a:schemeClr val="tx1">
                    <a:lumMod val="60000"/>
                    <a:lumOff val="40000"/>
                  </a:schemeClr>
                </a:solidFill>
              </a:rPr>
              <a:t>M2 Ion Channel</a:t>
            </a:r>
          </a:p>
          <a:p>
            <a:pPr marL="336550" indent="-222250" defTabSz="471488">
              <a:spcBef>
                <a:spcPct val="0"/>
              </a:spcBef>
              <a:defRPr/>
            </a:pPr>
            <a:r>
              <a:rPr lang="en-US" sz="1600" dirty="0" smtClean="0">
                <a:solidFill>
                  <a:schemeClr val="bg2"/>
                </a:solidFill>
              </a:rPr>
              <a:t>Proton-selective ion channel</a:t>
            </a:r>
          </a:p>
          <a:p>
            <a:pPr marL="336550" indent="-222250" defTabSz="471488">
              <a:spcBef>
                <a:spcPct val="0"/>
              </a:spcBef>
              <a:defRPr/>
            </a:pPr>
            <a:r>
              <a:rPr lang="en-US" sz="1600" dirty="0" smtClean="0">
                <a:solidFill>
                  <a:schemeClr val="bg2"/>
                </a:solidFill>
              </a:rPr>
              <a:t>Lowers the pH inside of the virus resulting in  dissociation of the RNPs from the matrix protein (M1)</a:t>
            </a:r>
          </a:p>
          <a:p>
            <a:pPr marL="336550" indent="-222250" defTabSz="471488" eaLnBrk="1" hangingPunct="1">
              <a:spcBef>
                <a:spcPct val="0"/>
              </a:spcBef>
              <a:defRPr/>
            </a:pPr>
            <a:endParaRPr lang="en-US" sz="900" dirty="0" smtClean="0">
              <a:solidFill>
                <a:schemeClr val="bg2"/>
              </a:solidFill>
            </a:endParaRPr>
          </a:p>
          <a:p>
            <a:pPr marL="336550" indent="-222250" defTabSz="471488" eaLnBrk="1" hangingPunct="1">
              <a:spcBef>
                <a:spcPct val="0"/>
              </a:spcBef>
              <a:buFontTx/>
              <a:buNone/>
              <a:defRPr/>
            </a:pPr>
            <a:r>
              <a:rPr lang="en-US" sz="1800" b="1" dirty="0" err="1" smtClean="0">
                <a:solidFill>
                  <a:schemeClr val="tx1">
                    <a:lumMod val="60000"/>
                    <a:lumOff val="40000"/>
                  </a:schemeClr>
                </a:solidFill>
              </a:rPr>
              <a:t>Ribonucleoprotein</a:t>
            </a:r>
            <a:r>
              <a:rPr lang="en-US" sz="1800" b="1" dirty="0" smtClean="0">
                <a:solidFill>
                  <a:schemeClr val="tx1">
                    <a:lumMod val="60000"/>
                    <a:lumOff val="40000"/>
                  </a:schemeClr>
                </a:solidFill>
              </a:rPr>
              <a:t> (RNP) </a:t>
            </a:r>
          </a:p>
          <a:p>
            <a:pPr marL="336550" indent="-222250" defTabSz="471488">
              <a:spcBef>
                <a:spcPct val="0"/>
              </a:spcBef>
              <a:defRPr/>
            </a:pPr>
            <a:r>
              <a:rPr lang="en-US" sz="1600" dirty="0" smtClean="0">
                <a:solidFill>
                  <a:schemeClr val="bg2"/>
                </a:solidFill>
              </a:rPr>
              <a:t>RNA segment packaged in nucleoprotein</a:t>
            </a:r>
          </a:p>
          <a:p>
            <a:pPr marL="336550" indent="-222250" defTabSz="471488">
              <a:spcBef>
                <a:spcPct val="0"/>
              </a:spcBef>
              <a:defRPr/>
            </a:pPr>
            <a:r>
              <a:rPr lang="en-US" sz="1600" dirty="0" smtClean="0">
                <a:solidFill>
                  <a:schemeClr val="bg2"/>
                </a:solidFill>
              </a:rPr>
              <a:t>An independent transcription active unit (containing a polymerase complex, consisting of  PA, PB1 and PB2</a:t>
            </a:r>
            <a:endParaRPr lang="en-US" sz="1600" dirty="0" smtClean="0">
              <a:solidFill>
                <a:schemeClr val="bg2"/>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z="3200" dirty="0" smtClean="0"/>
              <a:t>Influenza Viruses</a:t>
            </a:r>
            <a:endParaRPr lang="en-US" dirty="0"/>
          </a:p>
        </p:txBody>
      </p:sp>
      <p:sp>
        <p:nvSpPr>
          <p:cNvPr id="3" name="Content Placeholder 2"/>
          <p:cNvSpPr>
            <a:spLocks noGrp="1"/>
          </p:cNvSpPr>
          <p:nvPr>
            <p:ph idx="1"/>
          </p:nvPr>
        </p:nvSpPr>
        <p:spPr/>
        <p:txBody>
          <a:bodyPr/>
          <a:lstStyle/>
          <a:p>
            <a:pPr marL="214313" indent="-214313" defTabSz="471488">
              <a:spcBef>
                <a:spcPts val="0"/>
              </a:spcBef>
              <a:spcAft>
                <a:spcPts val="900"/>
              </a:spcAft>
              <a:buFont typeface="Wingdings" pitchFamily="2" charset="2"/>
              <a:buChar char="§"/>
              <a:defRPr/>
            </a:pPr>
            <a:r>
              <a:rPr lang="en-US" b="0" dirty="0" smtClean="0"/>
              <a:t>Current subtypes of influenza A viruses found in people are influenza A (H1N1) and influenza A (H3N2) viruses</a:t>
            </a:r>
          </a:p>
          <a:p>
            <a:pPr marL="214313" indent="-214313" defTabSz="471488">
              <a:spcBef>
                <a:spcPts val="0"/>
              </a:spcBef>
              <a:spcAft>
                <a:spcPts val="900"/>
              </a:spcAft>
              <a:buFont typeface="Wingdings" pitchFamily="2" charset="2"/>
              <a:buChar char="§"/>
              <a:defRPr/>
            </a:pPr>
            <a:endParaRPr lang="en-US" b="0" dirty="0" smtClean="0">
              <a:latin typeface="Arial" charset="0"/>
            </a:endParaRPr>
          </a:p>
          <a:p>
            <a:pPr marL="214313" indent="-214313" defTabSz="471488">
              <a:spcBef>
                <a:spcPts val="0"/>
              </a:spcBef>
              <a:spcAft>
                <a:spcPts val="900"/>
              </a:spcAft>
              <a:buFont typeface="Wingdings" pitchFamily="2" charset="2"/>
              <a:buChar char="§"/>
              <a:defRPr/>
            </a:pPr>
            <a:r>
              <a:rPr lang="en-US" b="0" dirty="0" smtClean="0">
                <a:latin typeface="Arial" charset="0"/>
              </a:rPr>
              <a:t>Influenza A (H3N2) viruses cause the greatest morbidity, mortality</a:t>
            </a:r>
          </a:p>
          <a:p>
            <a:pPr marL="214313" indent="-214313" defTabSz="471488">
              <a:spcBef>
                <a:spcPts val="0"/>
              </a:spcBef>
              <a:spcAft>
                <a:spcPts val="900"/>
              </a:spcAft>
              <a:buFont typeface="Wingdings" pitchFamily="2" charset="2"/>
              <a:buChar char="§"/>
              <a:defRPr/>
            </a:pPr>
            <a:endParaRPr lang="en-US" b="0" dirty="0" smtClean="0"/>
          </a:p>
          <a:p>
            <a:pPr marL="214313" indent="-214313" defTabSz="471488">
              <a:spcBef>
                <a:spcPts val="0"/>
              </a:spcBef>
              <a:spcAft>
                <a:spcPts val="900"/>
              </a:spcAft>
              <a:buFont typeface="Wingdings" pitchFamily="2" charset="2"/>
              <a:buChar char="§"/>
              <a:defRPr/>
            </a:pPr>
            <a:r>
              <a:rPr lang="en-US" b="0" dirty="0" smtClean="0"/>
              <a:t>Influenza A (H1N1), A (H3N2), and influenza B viruses are included in each year’s influenza vaccine</a:t>
            </a:r>
          </a:p>
          <a:p>
            <a:endParaRPr lang="en-US" dirty="0"/>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Influenza: An Ever-Changing Virus</a:t>
            </a:r>
            <a:endParaRPr lang="en-US" sz="3200" dirty="0"/>
          </a:p>
        </p:txBody>
      </p:sp>
      <p:sp>
        <p:nvSpPr>
          <p:cNvPr id="3" name="Content Placeholder 2"/>
          <p:cNvSpPr>
            <a:spLocks noGrp="1"/>
          </p:cNvSpPr>
          <p:nvPr>
            <p:ph idx="1"/>
          </p:nvPr>
        </p:nvSpPr>
        <p:spPr/>
        <p:txBody>
          <a:bodyPr/>
          <a:lstStyle/>
          <a:p>
            <a:pPr>
              <a:buFont typeface="Wingdings" pitchFamily="2" charset="2"/>
              <a:buChar char="§"/>
              <a:defRPr/>
            </a:pPr>
            <a:r>
              <a:rPr lang="en-US" sz="2000" b="0" dirty="0" smtClean="0"/>
              <a:t>Influenza (flu) viruses can change in two different ways: </a:t>
            </a:r>
            <a:r>
              <a:rPr lang="en-US" sz="2000" b="0" dirty="0" smtClean="0">
                <a:solidFill>
                  <a:schemeClr val="tx1">
                    <a:lumMod val="60000"/>
                    <a:lumOff val="40000"/>
                  </a:schemeClr>
                </a:solidFill>
              </a:rPr>
              <a:t>antigenic drift</a:t>
            </a:r>
            <a:r>
              <a:rPr lang="en-US" sz="2000" b="0" dirty="0" smtClean="0"/>
              <a:t> and </a:t>
            </a:r>
            <a:r>
              <a:rPr lang="en-US" sz="2000" b="0" dirty="0" smtClean="0">
                <a:solidFill>
                  <a:schemeClr val="tx1">
                    <a:lumMod val="60000"/>
                    <a:lumOff val="40000"/>
                  </a:schemeClr>
                </a:solidFill>
              </a:rPr>
              <a:t>antigenic shift</a:t>
            </a:r>
          </a:p>
          <a:p>
            <a:pPr>
              <a:buNone/>
              <a:defRPr/>
            </a:pPr>
            <a:r>
              <a:rPr lang="en-US" sz="2000" b="0" dirty="0" smtClean="0">
                <a:solidFill>
                  <a:schemeClr val="tx1">
                    <a:lumMod val="60000"/>
                    <a:lumOff val="40000"/>
                  </a:schemeClr>
                </a:solidFill>
              </a:rPr>
              <a:t>Antigenic drift: </a:t>
            </a:r>
            <a:endParaRPr lang="en-US" sz="2000" b="0" dirty="0" smtClean="0"/>
          </a:p>
          <a:p>
            <a:pPr>
              <a:buFont typeface="Wingdings" pitchFamily="2" charset="2"/>
              <a:buChar char="§"/>
              <a:defRPr/>
            </a:pPr>
            <a:r>
              <a:rPr lang="en-US" sz="2000" b="0" dirty="0" smtClean="0"/>
              <a:t>Refers to small changes in influenza viruses that happen continually over time</a:t>
            </a:r>
          </a:p>
          <a:p>
            <a:pPr>
              <a:buFont typeface="Wingdings" pitchFamily="2" charset="2"/>
              <a:buChar char="§"/>
              <a:defRPr/>
            </a:pPr>
            <a:r>
              <a:rPr lang="en-US" sz="2000" b="0" dirty="0" smtClean="0"/>
              <a:t>Is one of the main reasons why people can get the flu more than one time</a:t>
            </a:r>
          </a:p>
          <a:p>
            <a:pPr lvl="1">
              <a:buSzPct val="70000"/>
              <a:defRPr/>
            </a:pPr>
            <a:r>
              <a:rPr lang="en-US" sz="1800" dirty="0" smtClean="0"/>
              <a:t>A person infected with a particular flu virus strain develops antibody against that virus. As newer virus strains appear, the antibodies against the older strains no longer recognize the "newer" virus, and re-infection can occur</a:t>
            </a:r>
          </a:p>
          <a:p>
            <a:pPr>
              <a:buFont typeface="Wingdings" pitchFamily="2" charset="2"/>
              <a:buChar char="§"/>
              <a:defRPr/>
            </a:pPr>
            <a:r>
              <a:rPr lang="en-US" sz="2000" b="0" dirty="0" smtClean="0"/>
              <a:t>In most years, one or two of the three virus strains in the influenza vaccine are updated to keep up with the changes in the circulating flu viruses</a:t>
            </a:r>
          </a:p>
          <a:p>
            <a:endParaRPr lang="en-US" dirty="0"/>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Influenza: An Ever-Changing Virus</a:t>
            </a:r>
            <a:endParaRPr lang="en-US" sz="3200" dirty="0"/>
          </a:p>
        </p:txBody>
      </p:sp>
      <p:sp>
        <p:nvSpPr>
          <p:cNvPr id="3" name="Content Placeholder 2"/>
          <p:cNvSpPr>
            <a:spLocks noGrp="1"/>
          </p:cNvSpPr>
          <p:nvPr>
            <p:ph idx="1"/>
          </p:nvPr>
        </p:nvSpPr>
        <p:spPr/>
        <p:txBody>
          <a:bodyPr/>
          <a:lstStyle/>
          <a:p>
            <a:pPr>
              <a:buFont typeface="Wingdings" pitchFamily="2" charset="2"/>
              <a:buChar char="§"/>
              <a:defRPr/>
            </a:pPr>
            <a:r>
              <a:rPr lang="en-US" sz="2000" b="0" dirty="0" smtClean="0"/>
              <a:t>The other way influenza viruses change is through “</a:t>
            </a:r>
            <a:r>
              <a:rPr lang="en-US" sz="2000" b="0" dirty="0" smtClean="0">
                <a:solidFill>
                  <a:schemeClr val="tx1">
                    <a:lumMod val="60000"/>
                    <a:lumOff val="40000"/>
                  </a:schemeClr>
                </a:solidFill>
              </a:rPr>
              <a:t>antigenic shift</a:t>
            </a:r>
            <a:r>
              <a:rPr lang="en-US" sz="2000" b="0" dirty="0" smtClean="0"/>
              <a:t>”</a:t>
            </a:r>
          </a:p>
          <a:p>
            <a:pPr>
              <a:buNone/>
              <a:defRPr/>
            </a:pPr>
            <a:r>
              <a:rPr lang="en-US" sz="2000" b="0" dirty="0" smtClean="0">
                <a:solidFill>
                  <a:schemeClr val="tx1">
                    <a:lumMod val="60000"/>
                    <a:lumOff val="40000"/>
                  </a:schemeClr>
                </a:solidFill>
              </a:rPr>
              <a:t>Antigenic shift:</a:t>
            </a:r>
          </a:p>
          <a:p>
            <a:pPr>
              <a:buFont typeface="Wingdings" pitchFamily="2" charset="2"/>
              <a:buChar char="§"/>
              <a:defRPr/>
            </a:pPr>
            <a:r>
              <a:rPr lang="en-US" sz="2000" b="0" dirty="0" smtClean="0"/>
              <a:t>Is an abrupt, major change in the influenza A viruses</a:t>
            </a:r>
          </a:p>
          <a:p>
            <a:pPr>
              <a:buFont typeface="Wingdings" pitchFamily="2" charset="2"/>
              <a:buChar char="§"/>
              <a:defRPr/>
            </a:pPr>
            <a:r>
              <a:rPr lang="en-US" sz="2000" b="0" dirty="0" smtClean="0"/>
              <a:t>Results in a new influenza A subtype or a virus with a </a:t>
            </a:r>
            <a:r>
              <a:rPr lang="en-US" sz="2000" b="0" dirty="0" err="1" smtClean="0"/>
              <a:t>hemagglutinin</a:t>
            </a:r>
            <a:r>
              <a:rPr lang="en-US" sz="2000" b="0" dirty="0" smtClean="0"/>
              <a:t> or a </a:t>
            </a:r>
            <a:r>
              <a:rPr lang="en-US" sz="2000" b="0" dirty="0" err="1" smtClean="0"/>
              <a:t>hemagglutinin</a:t>
            </a:r>
            <a:r>
              <a:rPr lang="en-US" sz="2000" b="0" dirty="0" smtClean="0"/>
              <a:t> and neuraminidase combination that has emerged from an animal population that is so different from the same subtype in humans that most people do not have immunity to the new (e.g. novel) virus</a:t>
            </a:r>
          </a:p>
          <a:p>
            <a:pPr>
              <a:buFont typeface="Wingdings" pitchFamily="2" charset="2"/>
              <a:buChar char="§"/>
              <a:defRPr/>
            </a:pPr>
            <a:r>
              <a:rPr lang="en-US" sz="2000" b="0" dirty="0" smtClean="0"/>
              <a:t>An example of a “shift” occurred in the spring of 2009, when a new H1N1 virus with a new combination of genes (from American pigs, Eurasian pigs, birds and humans) emerged in people and quickly spread, causing a pandemic</a:t>
            </a:r>
          </a:p>
          <a:p>
            <a:pPr>
              <a:buFont typeface="Wingdings" pitchFamily="2" charset="2"/>
              <a:buChar char="§"/>
              <a:defRPr/>
            </a:pPr>
            <a:r>
              <a:rPr lang="en-US" sz="2000" b="0" dirty="0" smtClean="0"/>
              <a:t>Although influenza viruses are changing by antigenic drift all the time, antigenic shift happens only occasionally</a:t>
            </a:r>
          </a:p>
          <a:p>
            <a:pPr>
              <a:buNone/>
            </a:pPr>
            <a:endParaRPr lang="en-US" dirty="0"/>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59152"/>
            <a:ext cx="8229600" cy="1143000"/>
          </a:xfrm>
        </p:spPr>
        <p:txBody>
          <a:bodyPr/>
          <a:lstStyle/>
          <a:p>
            <a:r>
              <a:rPr lang="en-US" sz="4800" dirty="0" smtClean="0"/>
              <a:t>Tracking Influenza</a:t>
            </a:r>
            <a:endParaRPr lang="en-US" sz="4800" dirty="0"/>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Why do we want to track influenza?</a:t>
            </a:r>
            <a:endParaRPr lang="en-US" sz="3200" dirty="0"/>
          </a:p>
        </p:txBody>
      </p:sp>
      <p:sp>
        <p:nvSpPr>
          <p:cNvPr id="3" name="Content Placeholder 2"/>
          <p:cNvSpPr>
            <a:spLocks noGrp="1"/>
          </p:cNvSpPr>
          <p:nvPr>
            <p:ph idx="1"/>
          </p:nvPr>
        </p:nvSpPr>
        <p:spPr/>
        <p:txBody>
          <a:bodyPr/>
          <a:lstStyle/>
          <a:p>
            <a:pPr>
              <a:buFont typeface="Wingdings" pitchFamily="2" charset="2"/>
              <a:buChar char="§"/>
            </a:pPr>
            <a:r>
              <a:rPr lang="en-US" b="0" dirty="0" smtClean="0"/>
              <a:t>Characterize circulating viruses</a:t>
            </a:r>
          </a:p>
          <a:p>
            <a:pPr>
              <a:buFont typeface="Wingdings" pitchFamily="2" charset="2"/>
              <a:buChar char="§"/>
            </a:pPr>
            <a:r>
              <a:rPr lang="en-US" b="0" dirty="0" smtClean="0"/>
              <a:t>Determine where influenza is spreading</a:t>
            </a:r>
          </a:p>
          <a:p>
            <a:pPr>
              <a:buFont typeface="Wingdings" pitchFamily="2" charset="2"/>
              <a:buChar char="§"/>
            </a:pPr>
            <a:r>
              <a:rPr lang="en-US" b="0" dirty="0" smtClean="0"/>
              <a:t>Determine to whom influenza is spreading</a:t>
            </a:r>
          </a:p>
          <a:p>
            <a:pPr>
              <a:buFont typeface="Wingdings" pitchFamily="2" charset="2"/>
              <a:buChar char="§"/>
            </a:pPr>
            <a:r>
              <a:rPr lang="en-US" b="0" dirty="0" smtClean="0"/>
              <a:t>Describe those at risk of severe disease</a:t>
            </a:r>
            <a:endParaRPr lang="en-US" b="0" strike="sngStrike" dirty="0" smtClean="0"/>
          </a:p>
          <a:p>
            <a:pPr>
              <a:buFont typeface="Wingdings" pitchFamily="2" charset="2"/>
              <a:buChar char="§"/>
            </a:pPr>
            <a:r>
              <a:rPr lang="en-US" b="0" dirty="0" smtClean="0"/>
              <a:t>Describe the spectrum of clinical illness</a:t>
            </a:r>
          </a:p>
          <a:p>
            <a:pPr>
              <a:buFont typeface="Wingdings" pitchFamily="2" charset="2"/>
              <a:buChar char="§"/>
            </a:pPr>
            <a:r>
              <a:rPr lang="en-US" b="0" dirty="0" smtClean="0"/>
              <a:t>Identify viruses with pandemic potential</a:t>
            </a:r>
          </a:p>
          <a:p>
            <a:pPr>
              <a:buFont typeface="Wingdings" pitchFamily="2" charset="2"/>
              <a:buChar char="§"/>
            </a:pPr>
            <a:r>
              <a:rPr lang="en-US" b="0" dirty="0" smtClean="0"/>
              <a:t>Goal: Make best recommendations for prevention and control</a:t>
            </a:r>
          </a:p>
          <a:p>
            <a:endParaRPr lang="en-US" dirty="0"/>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Key Indicators</a:t>
            </a:r>
            <a:endParaRPr lang="en-US" sz="3200" dirty="0"/>
          </a:p>
        </p:txBody>
      </p:sp>
      <p:sp>
        <p:nvSpPr>
          <p:cNvPr id="3" name="Content Placeholder 2"/>
          <p:cNvSpPr>
            <a:spLocks noGrp="1"/>
          </p:cNvSpPr>
          <p:nvPr>
            <p:ph idx="1"/>
          </p:nvPr>
        </p:nvSpPr>
        <p:spPr/>
        <p:txBody>
          <a:bodyPr/>
          <a:lstStyle/>
          <a:p>
            <a:pPr>
              <a:buNone/>
            </a:pPr>
            <a:r>
              <a:rPr lang="en-US" b="0" dirty="0" smtClean="0"/>
              <a:t>Influenza activity is monitored by various approaches, primarily with key indicators: </a:t>
            </a:r>
          </a:p>
          <a:p>
            <a:pPr lvl="1">
              <a:buSzPct val="70000"/>
            </a:pPr>
            <a:r>
              <a:rPr lang="en-US" dirty="0" smtClean="0"/>
              <a:t>Virus characteristics</a:t>
            </a:r>
          </a:p>
          <a:p>
            <a:pPr lvl="1">
              <a:buSzPct val="70000"/>
            </a:pPr>
            <a:r>
              <a:rPr lang="en-US" dirty="0" smtClean="0"/>
              <a:t>Geographic spread</a:t>
            </a:r>
          </a:p>
          <a:p>
            <a:pPr lvl="1">
              <a:buSzPct val="70000"/>
            </a:pPr>
            <a:r>
              <a:rPr lang="en-US" dirty="0" smtClean="0"/>
              <a:t>Outpatient illness reports</a:t>
            </a:r>
          </a:p>
          <a:p>
            <a:pPr lvl="1">
              <a:buSzPct val="70000"/>
            </a:pPr>
            <a:r>
              <a:rPr lang="en-US" dirty="0" smtClean="0"/>
              <a:t>Hospitalizations</a:t>
            </a:r>
          </a:p>
          <a:p>
            <a:pPr lvl="1">
              <a:buSzPct val="70000"/>
            </a:pPr>
            <a:r>
              <a:rPr lang="en-US" dirty="0" smtClean="0"/>
              <a:t>Deaths</a:t>
            </a:r>
          </a:p>
          <a:p>
            <a:endParaRPr lang="en-US" dirty="0"/>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Virus Surveillance</a:t>
            </a:r>
            <a:endParaRPr lang="en-US" sz="3200" dirty="0"/>
          </a:p>
        </p:txBody>
      </p:sp>
      <p:sp>
        <p:nvSpPr>
          <p:cNvPr id="3" name="Content Placeholder 2"/>
          <p:cNvSpPr>
            <a:spLocks noGrp="1"/>
          </p:cNvSpPr>
          <p:nvPr>
            <p:ph idx="1"/>
          </p:nvPr>
        </p:nvSpPr>
        <p:spPr/>
        <p:txBody>
          <a:bodyPr/>
          <a:lstStyle/>
          <a:p>
            <a:pPr>
              <a:buNone/>
            </a:pPr>
            <a:r>
              <a:rPr lang="en-US" b="0" dirty="0" smtClean="0"/>
              <a:t>Reports from surveillance partners in clinical settings</a:t>
            </a:r>
          </a:p>
          <a:p>
            <a:pPr lvl="1">
              <a:buSzPct val="70000"/>
            </a:pPr>
            <a:r>
              <a:rPr lang="en-US" sz="2400" dirty="0" smtClean="0"/>
              <a:t>Participants in the National Respiratory and Enteric Viruses Surveillance System (NREVSS)</a:t>
            </a:r>
          </a:p>
          <a:p>
            <a:pPr lvl="1">
              <a:buSzPct val="70000"/>
            </a:pPr>
            <a:r>
              <a:rPr lang="en-US" sz="2400" dirty="0" smtClean="0"/>
              <a:t>Generally indicate if influenza A or B</a:t>
            </a:r>
          </a:p>
          <a:p>
            <a:pPr>
              <a:buNone/>
            </a:pPr>
            <a:r>
              <a:rPr lang="en-US" b="0" dirty="0" smtClean="0"/>
              <a:t>Reports from Public Health Labs participating in CDC’s part of the WHO Global Influenza Surveillance Network. These laboratories report on type and subtype:</a:t>
            </a:r>
          </a:p>
          <a:p>
            <a:pPr lvl="1">
              <a:buSzPct val="70000"/>
            </a:pPr>
            <a:r>
              <a:rPr lang="en-US" sz="2400" dirty="0" smtClean="0"/>
              <a:t>Influenza B</a:t>
            </a:r>
          </a:p>
          <a:p>
            <a:pPr lvl="1">
              <a:buSzPct val="70000"/>
            </a:pPr>
            <a:r>
              <a:rPr lang="en-US" sz="2400" dirty="0" smtClean="0"/>
              <a:t>Influenza A</a:t>
            </a:r>
          </a:p>
          <a:p>
            <a:pPr lvl="2">
              <a:buSzPct val="70000"/>
              <a:buFont typeface="Wingdings" pitchFamily="2" charset="2"/>
              <a:buChar char="§"/>
            </a:pPr>
            <a:r>
              <a:rPr lang="en-US" sz="2400" dirty="0" smtClean="0"/>
              <a:t>Seasonal H1, H3, 2009/H1</a:t>
            </a:r>
          </a:p>
          <a:p>
            <a:pPr lvl="2">
              <a:buSzPct val="70000"/>
              <a:buFont typeface="Wingdings" pitchFamily="2" charset="2"/>
              <a:buChar char="§"/>
            </a:pPr>
            <a:r>
              <a:rPr lang="en-US" sz="2400" dirty="0" err="1" smtClean="0"/>
              <a:t>Unsubtypable</a:t>
            </a:r>
            <a:r>
              <a:rPr lang="en-US" sz="2400" dirty="0" smtClean="0"/>
              <a:t> A – requires immediate report</a:t>
            </a:r>
          </a:p>
          <a:p>
            <a:endParaRPr lang="en-US" dirty="0"/>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Virus Surveillance</a:t>
            </a:r>
            <a:endParaRPr lang="en-US" sz="3200" dirty="0"/>
          </a:p>
        </p:txBody>
      </p:sp>
      <p:sp>
        <p:nvSpPr>
          <p:cNvPr id="3" name="Content Placeholder 2"/>
          <p:cNvSpPr>
            <a:spLocks noGrp="1"/>
          </p:cNvSpPr>
          <p:nvPr>
            <p:ph idx="1"/>
          </p:nvPr>
        </p:nvSpPr>
        <p:spPr/>
        <p:txBody>
          <a:bodyPr/>
          <a:lstStyle/>
          <a:p>
            <a:pPr>
              <a:buFont typeface="Wingdings" pitchFamily="2" charset="2"/>
              <a:buChar char="§"/>
            </a:pPr>
            <a:r>
              <a:rPr lang="en-US" b="0" dirty="0" smtClean="0"/>
              <a:t>CDC supports 95 U.S. public health and reference laboratories with staff, equipment, and reagents</a:t>
            </a:r>
          </a:p>
          <a:p>
            <a:pPr>
              <a:buFont typeface="Wingdings" pitchFamily="2" charset="2"/>
              <a:buChar char="§"/>
            </a:pPr>
            <a:r>
              <a:rPr lang="en-US" b="0" dirty="0" smtClean="0"/>
              <a:t>CDC maintains an “Influenza Reagent Resource” to manufacture and distribute test reagents for U.S. and over</a:t>
            </a:r>
            <a:r>
              <a:rPr lang="en-US" b="0" dirty="0" smtClean="0">
                <a:solidFill>
                  <a:srgbClr val="FF0000"/>
                </a:solidFill>
              </a:rPr>
              <a:t> </a:t>
            </a:r>
            <a:r>
              <a:rPr lang="en-US" b="0" dirty="0" smtClean="0"/>
              <a:t>140 countries</a:t>
            </a:r>
          </a:p>
          <a:p>
            <a:pPr>
              <a:buFont typeface="Wingdings" pitchFamily="2" charset="2"/>
              <a:buChar char="§"/>
            </a:pPr>
            <a:r>
              <a:rPr lang="en-US" b="0" dirty="0" smtClean="0"/>
              <a:t>System monitors for antiviral resistance, genetic mutations, and for vaccine match</a:t>
            </a:r>
          </a:p>
          <a:p>
            <a:pPr>
              <a:buFont typeface="Wingdings" pitchFamily="2" charset="2"/>
              <a:buChar char="§"/>
            </a:pPr>
            <a:r>
              <a:rPr lang="en-US" b="0" dirty="0" smtClean="0"/>
              <a:t>CDC has continuous development of new and updated diagnostic tests for improved detection</a:t>
            </a:r>
          </a:p>
          <a:p>
            <a:endParaRPr lang="en-US" dirty="0"/>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smtClean="0">
                <a:cs typeface="Arial" pitchFamily="34" charset="0"/>
              </a:rPr>
              <a:t>Outline</a:t>
            </a:r>
            <a:endParaRPr lang="en-US" sz="3200" dirty="0"/>
          </a:p>
        </p:txBody>
      </p:sp>
      <p:sp>
        <p:nvSpPr>
          <p:cNvPr id="5" name="Content Placeholder 4"/>
          <p:cNvSpPr>
            <a:spLocks noGrp="1"/>
          </p:cNvSpPr>
          <p:nvPr>
            <p:ph idx="1"/>
          </p:nvPr>
        </p:nvSpPr>
        <p:spPr/>
        <p:txBody>
          <a:bodyPr/>
          <a:lstStyle/>
          <a:p>
            <a:pPr>
              <a:buFont typeface="Wingdings" pitchFamily="2" charset="2"/>
              <a:buChar char="§"/>
            </a:pPr>
            <a:r>
              <a:rPr lang="en-US" dirty="0" smtClean="0"/>
              <a:t>Background on Influenza</a:t>
            </a:r>
          </a:p>
          <a:p>
            <a:pPr>
              <a:buFont typeface="Wingdings" pitchFamily="2" charset="2"/>
              <a:buChar char="§"/>
            </a:pPr>
            <a:r>
              <a:rPr lang="en-US" dirty="0" smtClean="0"/>
              <a:t>Tracking Influenza</a:t>
            </a:r>
          </a:p>
          <a:p>
            <a:pPr>
              <a:buFont typeface="Wingdings" pitchFamily="2" charset="2"/>
              <a:buChar char="§"/>
            </a:pPr>
            <a:r>
              <a:rPr lang="en-US" dirty="0" smtClean="0"/>
              <a:t>Preparing for a Pandemic</a:t>
            </a:r>
          </a:p>
          <a:p>
            <a:pPr>
              <a:buFont typeface="Wingdings" pitchFamily="2" charset="2"/>
              <a:buChar char="§"/>
            </a:pPr>
            <a:r>
              <a:rPr lang="en-US" dirty="0" smtClean="0"/>
              <a:t>Detection of the 2009 H1N1 Virus </a:t>
            </a:r>
          </a:p>
          <a:p>
            <a:pPr>
              <a:buFont typeface="Wingdings" pitchFamily="2" charset="2"/>
              <a:buChar char="§"/>
            </a:pPr>
            <a:r>
              <a:rPr lang="en-US" dirty="0" smtClean="0"/>
              <a:t>Impact of 2009 H1N1</a:t>
            </a:r>
          </a:p>
          <a:p>
            <a:pPr>
              <a:buFont typeface="Wingdings" pitchFamily="2" charset="2"/>
              <a:buChar char="§"/>
            </a:pPr>
            <a:r>
              <a:rPr lang="en-US" dirty="0" smtClean="0"/>
              <a:t>2009 H1N1 Accomplishments </a:t>
            </a:r>
          </a:p>
          <a:p>
            <a:pPr>
              <a:buFont typeface="Wingdings" pitchFamily="2" charset="2"/>
              <a:buChar char="§"/>
            </a:pPr>
            <a:r>
              <a:rPr lang="en-US" dirty="0" smtClean="0"/>
              <a:t>What You Can Do</a:t>
            </a:r>
          </a:p>
          <a:p>
            <a:pPr>
              <a:buFont typeface="Wingdings" pitchFamily="2" charset="2"/>
              <a:buChar char="§"/>
            </a:pPr>
            <a:r>
              <a:rPr lang="en-US" dirty="0" smtClean="0"/>
              <a:t>Resources </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Disease Surveillance</a:t>
            </a:r>
            <a:endParaRPr lang="en-US" sz="3200" dirty="0"/>
          </a:p>
        </p:txBody>
      </p:sp>
      <p:sp>
        <p:nvSpPr>
          <p:cNvPr id="3" name="Content Placeholder 2"/>
          <p:cNvSpPr>
            <a:spLocks noGrp="1"/>
          </p:cNvSpPr>
          <p:nvPr>
            <p:ph idx="1"/>
          </p:nvPr>
        </p:nvSpPr>
        <p:spPr/>
        <p:txBody>
          <a:bodyPr/>
          <a:lstStyle/>
          <a:p>
            <a:pPr>
              <a:buNone/>
            </a:pPr>
            <a:endParaRPr lang="en-US" b="0" dirty="0" smtClean="0"/>
          </a:p>
          <a:p>
            <a:pPr>
              <a:buNone/>
            </a:pPr>
            <a:r>
              <a:rPr lang="en-US" b="0" dirty="0" smtClean="0"/>
              <a:t>Disease surveillance monitors:</a:t>
            </a:r>
          </a:p>
          <a:p>
            <a:pPr lvl="1">
              <a:buSzPct val="70000"/>
            </a:pPr>
            <a:r>
              <a:rPr lang="en-US" dirty="0" smtClean="0"/>
              <a:t>Geographic spread of disease in the community</a:t>
            </a:r>
          </a:p>
          <a:p>
            <a:pPr lvl="1">
              <a:buSzPct val="70000"/>
            </a:pPr>
            <a:r>
              <a:rPr lang="en-US" dirty="0" smtClean="0"/>
              <a:t>Where and when the flu is showing up in clinics and emergency departments</a:t>
            </a:r>
          </a:p>
          <a:p>
            <a:pPr lvl="1">
              <a:buSzPct val="70000"/>
            </a:pPr>
            <a:r>
              <a:rPr lang="en-US" dirty="0" smtClean="0"/>
              <a:t>In hospitals, the severity, clinical illness, and those at risk</a:t>
            </a:r>
          </a:p>
          <a:p>
            <a:pPr lvl="1">
              <a:buSzPct val="70000"/>
            </a:pPr>
            <a:r>
              <a:rPr lang="en-US" dirty="0" smtClean="0"/>
              <a:t>Mortality via death reports</a:t>
            </a:r>
          </a:p>
          <a:p>
            <a:endParaRPr lang="en-US" dirty="0"/>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
            </a:r>
            <a:br>
              <a:rPr lang="en-US" sz="3200" dirty="0" smtClean="0"/>
            </a:br>
            <a:r>
              <a:rPr lang="en-US" sz="3200" dirty="0" smtClean="0"/>
              <a:t>Summary of the Geographic Spread of Influenza </a:t>
            </a:r>
            <a:endParaRPr lang="en-US" sz="3200" dirty="0"/>
          </a:p>
        </p:txBody>
      </p:sp>
      <p:sp>
        <p:nvSpPr>
          <p:cNvPr id="3" name="Content Placeholder 2"/>
          <p:cNvSpPr>
            <a:spLocks noGrp="1"/>
          </p:cNvSpPr>
          <p:nvPr>
            <p:ph idx="1"/>
          </p:nvPr>
        </p:nvSpPr>
        <p:spPr/>
        <p:txBody>
          <a:bodyPr/>
          <a:lstStyle/>
          <a:p>
            <a:pPr>
              <a:buFont typeface="Wingdings" pitchFamily="2" charset="2"/>
              <a:buChar char="§"/>
            </a:pPr>
            <a:endParaRPr lang="en-US" b="0" dirty="0" smtClean="0"/>
          </a:p>
          <a:p>
            <a:pPr>
              <a:buFont typeface="Wingdings" pitchFamily="2" charset="2"/>
              <a:buChar char="§"/>
            </a:pPr>
            <a:r>
              <a:rPr lang="en-US" b="0" dirty="0" smtClean="0"/>
              <a:t>State and Territorial Epidemiologists Reports – State health departments report the estimated level of spread of influenza activity in their states each week</a:t>
            </a:r>
          </a:p>
          <a:p>
            <a:pPr>
              <a:buFont typeface="Wingdings" pitchFamily="2" charset="2"/>
              <a:buChar char="§"/>
            </a:pPr>
            <a:endParaRPr lang="en-US" sz="800" b="0" dirty="0" smtClean="0"/>
          </a:p>
          <a:p>
            <a:pPr>
              <a:buFont typeface="Wingdings" pitchFamily="2" charset="2"/>
              <a:buChar char="§"/>
            </a:pPr>
            <a:r>
              <a:rPr lang="en-US" b="0" dirty="0" smtClean="0"/>
              <a:t>States report influenza activity as no activity, sporadic, local, regional, or widespread</a:t>
            </a:r>
          </a:p>
          <a:p>
            <a:endParaRPr lang="en-US" dirty="0"/>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Outpatient Illness Surveillance </a:t>
            </a:r>
            <a:endParaRPr lang="en-US" sz="3200" dirty="0"/>
          </a:p>
        </p:txBody>
      </p:sp>
      <p:sp>
        <p:nvSpPr>
          <p:cNvPr id="3" name="Content Placeholder 2"/>
          <p:cNvSpPr>
            <a:spLocks noGrp="1"/>
          </p:cNvSpPr>
          <p:nvPr>
            <p:ph idx="1"/>
          </p:nvPr>
        </p:nvSpPr>
        <p:spPr/>
        <p:txBody>
          <a:bodyPr/>
          <a:lstStyle/>
          <a:p>
            <a:pPr>
              <a:buFont typeface="Wingdings" pitchFamily="2" charset="2"/>
              <a:buChar char="§"/>
            </a:pPr>
            <a:r>
              <a:rPr lang="en-US" b="0" dirty="0" smtClean="0"/>
              <a:t>The Outpatient Influenza-like Illness Surveillance Network (</a:t>
            </a:r>
            <a:r>
              <a:rPr lang="en-US" b="0" dirty="0" err="1" smtClean="0"/>
              <a:t>ILINet</a:t>
            </a:r>
            <a:r>
              <a:rPr lang="en-US" b="0" dirty="0" smtClean="0"/>
              <a:t>) consists of more than 3,000 healthcare providers in all 50 states, the District of Columbia and the U.S. Virgin Islands reporting over 25 million patient visits each year</a:t>
            </a:r>
          </a:p>
          <a:p>
            <a:pPr>
              <a:buFont typeface="Wingdings" pitchFamily="2" charset="2"/>
              <a:buChar char="§"/>
            </a:pPr>
            <a:endParaRPr lang="en-US" sz="900" b="0" dirty="0" smtClean="0"/>
          </a:p>
          <a:p>
            <a:pPr>
              <a:buFont typeface="Wingdings" pitchFamily="2" charset="2"/>
              <a:buChar char="§"/>
            </a:pPr>
            <a:r>
              <a:rPr lang="en-US" b="0" dirty="0" smtClean="0"/>
              <a:t>Approximately 1,400 outpatient care sites around the country report weekly data to CDC on the total number of patients seen and the number of those patients with influenza-like illness (ILI) by age group</a:t>
            </a:r>
          </a:p>
          <a:p>
            <a:endParaRPr lang="en-US" dirty="0"/>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Hospitalization Surveillance – Emerging Infections Program (EIP)</a:t>
            </a:r>
            <a:endParaRPr lang="en-US" sz="3200" dirty="0"/>
          </a:p>
        </p:txBody>
      </p:sp>
      <p:sp>
        <p:nvSpPr>
          <p:cNvPr id="3" name="Content Placeholder 2"/>
          <p:cNvSpPr>
            <a:spLocks noGrp="1"/>
          </p:cNvSpPr>
          <p:nvPr>
            <p:ph idx="1"/>
          </p:nvPr>
        </p:nvSpPr>
        <p:spPr/>
        <p:txBody>
          <a:bodyPr/>
          <a:lstStyle/>
          <a:p>
            <a:pPr>
              <a:buFont typeface="Wingdings" pitchFamily="2" charset="2"/>
              <a:buChar char="§"/>
            </a:pPr>
            <a:r>
              <a:rPr lang="en-US" sz="2000" b="0" dirty="0" smtClean="0"/>
              <a:t>The EIP Influenza Project conducts surveillance for laboratory-confirmed influenza related hospitalizations in children and adults in 60 counties covering 12 metropolitan areas of 10 states (San Francisco CA, Denver CO, New Haven CT, Atlanta GA, Baltimore MD, Minneapolis/St. Paul MN, Albuquerque NM, Las Cruces, NM, Albany NY, Rochester NY, Portland OR, and Nashville TN)</a:t>
            </a:r>
          </a:p>
          <a:p>
            <a:pPr>
              <a:buFont typeface="Wingdings" pitchFamily="2" charset="2"/>
              <a:buChar char="§"/>
            </a:pPr>
            <a:endParaRPr lang="en-US" sz="2000" b="0" dirty="0" smtClean="0"/>
          </a:p>
          <a:p>
            <a:pPr>
              <a:buFont typeface="Wingdings" pitchFamily="2" charset="2"/>
              <a:buChar char="§"/>
            </a:pPr>
            <a:r>
              <a:rPr lang="en-US" sz="2000" b="0" dirty="0" smtClean="0"/>
              <a:t>Cases are identified by reviewing hospital laboratory and admission databases and infection control logs for children and adults with a documented positive influenza test. EIP estimated hospitalization rates are reported every other week during the influenza season, but were reported weekly during the 2009 H1N1 pandemic</a:t>
            </a:r>
          </a:p>
          <a:p>
            <a:endParaRPr lang="en-US" dirty="0"/>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Mortality Surveillance</a:t>
            </a:r>
            <a:endParaRPr lang="en-US" sz="3200" dirty="0"/>
          </a:p>
        </p:txBody>
      </p:sp>
      <p:sp>
        <p:nvSpPr>
          <p:cNvPr id="3" name="Content Placeholder 2"/>
          <p:cNvSpPr>
            <a:spLocks noGrp="1"/>
          </p:cNvSpPr>
          <p:nvPr>
            <p:ph idx="1"/>
          </p:nvPr>
        </p:nvSpPr>
        <p:spPr/>
        <p:txBody>
          <a:bodyPr/>
          <a:lstStyle/>
          <a:p>
            <a:pPr>
              <a:buFont typeface="Wingdings" pitchFamily="2" charset="2"/>
              <a:buChar char="§"/>
            </a:pPr>
            <a:r>
              <a:rPr lang="en-US" b="0" dirty="0" smtClean="0"/>
              <a:t>122 Cities Mortality Reporting System Information on patient visits to health care providers for influenza-like illness is collected through the US Outpatient Influenza-like Illness Surveillance Network (</a:t>
            </a:r>
            <a:r>
              <a:rPr lang="en-US" b="0" dirty="0" err="1" smtClean="0"/>
              <a:t>ILINet</a:t>
            </a:r>
            <a:r>
              <a:rPr lang="en-US" b="0" dirty="0" smtClean="0"/>
              <a:t>)</a:t>
            </a:r>
          </a:p>
          <a:p>
            <a:pPr>
              <a:buNone/>
            </a:pPr>
            <a:endParaRPr lang="en-US" b="0" dirty="0" smtClean="0"/>
          </a:p>
          <a:p>
            <a:pPr>
              <a:buFont typeface="Wingdings" pitchFamily="2" charset="2"/>
              <a:buChar char="§"/>
            </a:pPr>
            <a:r>
              <a:rPr lang="en-US" b="0" dirty="0" smtClean="0"/>
              <a:t>Surveillance for Influenza-associated Pediatric </a:t>
            </a:r>
            <a:r>
              <a:rPr lang="en-US" b="0" dirty="0" err="1" smtClean="0"/>
              <a:t>MortalityInfluenza</a:t>
            </a:r>
            <a:r>
              <a:rPr lang="en-US" b="0" dirty="0" smtClean="0"/>
              <a:t>-associated deaths in children (persons less than 18 years) was added as nationally </a:t>
            </a:r>
            <a:r>
              <a:rPr lang="en-US" b="0" dirty="0" err="1" smtClean="0"/>
              <a:t>notifiable</a:t>
            </a:r>
            <a:r>
              <a:rPr lang="en-US" b="0" dirty="0" smtClean="0"/>
              <a:t> condition in 2004. Laboratory-confirmed influenza-associated deaths in children are reported through the Influenza-Associated Pediatric Mortality Surveillance System</a:t>
            </a:r>
          </a:p>
          <a:p>
            <a:endParaRPr lang="en-US" dirty="0"/>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59152"/>
            <a:ext cx="8229600" cy="1143000"/>
          </a:xfrm>
        </p:spPr>
        <p:txBody>
          <a:bodyPr/>
          <a:lstStyle/>
          <a:p>
            <a:r>
              <a:rPr lang="en-US" sz="4800" dirty="0" smtClean="0"/>
              <a:t>Preparing</a:t>
            </a:r>
            <a:r>
              <a:rPr lang="en-US" sz="4000" dirty="0" smtClean="0"/>
              <a:t> for a Pandemic</a:t>
            </a:r>
            <a:r>
              <a:rPr lang="en-US" dirty="0" smtClean="0">
                <a:solidFill>
                  <a:srgbClr val="FFFF00"/>
                </a:solidFill>
                <a:latin typeface="Arial" charset="0"/>
              </a:rPr>
              <a:t/>
            </a:r>
            <a:br>
              <a:rPr lang="en-US" dirty="0" smtClean="0">
                <a:solidFill>
                  <a:srgbClr val="FFFF00"/>
                </a:solidFill>
                <a:latin typeface="Arial" charset="0"/>
              </a:rPr>
            </a:br>
            <a:endParaRPr lang="en-US" dirty="0"/>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Preparing for a Pandemic</a:t>
            </a:r>
            <a:endParaRPr lang="en-US" dirty="0"/>
          </a:p>
        </p:txBody>
      </p:sp>
      <p:sp>
        <p:nvSpPr>
          <p:cNvPr id="3" name="Content Placeholder 2"/>
          <p:cNvSpPr>
            <a:spLocks noGrp="1"/>
          </p:cNvSpPr>
          <p:nvPr>
            <p:ph idx="1"/>
          </p:nvPr>
        </p:nvSpPr>
        <p:spPr/>
        <p:txBody>
          <a:bodyPr/>
          <a:lstStyle/>
          <a:p>
            <a:pPr>
              <a:buFont typeface="Wingdings" pitchFamily="2" charset="2"/>
              <a:buChar char="§"/>
            </a:pPr>
            <a:r>
              <a:rPr lang="en-US" b="0" dirty="0" smtClean="0"/>
              <a:t> Pandemics are sporadic, unpredictable</a:t>
            </a:r>
          </a:p>
          <a:p>
            <a:pPr>
              <a:buFont typeface="Wingdings" pitchFamily="2" charset="2"/>
              <a:buChar char="§"/>
            </a:pPr>
            <a:endParaRPr lang="en-US" b="0" dirty="0" smtClean="0"/>
          </a:p>
          <a:p>
            <a:pPr>
              <a:buFont typeface="Wingdings" pitchFamily="2" charset="2"/>
              <a:buChar char="§"/>
            </a:pPr>
            <a:r>
              <a:rPr lang="en-US" b="0" dirty="0" smtClean="0"/>
              <a:t> Caused by novel influenza A viruses</a:t>
            </a:r>
          </a:p>
          <a:p>
            <a:pPr>
              <a:buFont typeface="Wingdings" pitchFamily="2" charset="2"/>
              <a:buChar char="§"/>
            </a:pPr>
            <a:endParaRPr lang="en-US" b="0" dirty="0" smtClean="0"/>
          </a:p>
          <a:p>
            <a:pPr>
              <a:buFont typeface="Wingdings" pitchFamily="2" charset="2"/>
              <a:buChar char="§"/>
            </a:pPr>
            <a:r>
              <a:rPr lang="en-US" b="0" dirty="0" smtClean="0"/>
              <a:t>Spread from person to person and cause human illness</a:t>
            </a:r>
          </a:p>
          <a:p>
            <a:pPr>
              <a:buFont typeface="Wingdings" pitchFamily="2" charset="2"/>
              <a:buChar char="§"/>
            </a:pPr>
            <a:endParaRPr lang="en-US" b="0" dirty="0" smtClean="0"/>
          </a:p>
          <a:p>
            <a:pPr>
              <a:buFont typeface="Wingdings" pitchFamily="2" charset="2"/>
              <a:buChar char="§"/>
            </a:pPr>
            <a:r>
              <a:rPr lang="en-US" b="0" dirty="0" smtClean="0"/>
              <a:t>Most of the population is susceptible </a:t>
            </a:r>
          </a:p>
          <a:p>
            <a:pPr>
              <a:buNone/>
            </a:pPr>
            <a:endParaRPr lang="en-US" dirty="0"/>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Preparing for a Pandemic</a:t>
            </a:r>
            <a:endParaRPr lang="en-US" sz="3200" dirty="0"/>
          </a:p>
        </p:txBody>
      </p:sp>
      <p:sp>
        <p:nvSpPr>
          <p:cNvPr id="3" name="Content Placeholder 2"/>
          <p:cNvSpPr>
            <a:spLocks noGrp="1"/>
          </p:cNvSpPr>
          <p:nvPr>
            <p:ph idx="1"/>
          </p:nvPr>
        </p:nvSpPr>
        <p:spPr/>
        <p:txBody>
          <a:bodyPr/>
          <a:lstStyle/>
          <a:p>
            <a:pPr>
              <a:buFontTx/>
              <a:buNone/>
            </a:pPr>
            <a:r>
              <a:rPr lang="en-US" b="0" dirty="0" smtClean="0"/>
              <a:t>Three conditions must be met for a pandemic to start:</a:t>
            </a:r>
          </a:p>
          <a:p>
            <a:pPr>
              <a:buFontTx/>
              <a:buNone/>
            </a:pPr>
            <a:r>
              <a:rPr lang="en-US" sz="800" b="0" dirty="0" smtClean="0"/>
              <a:t> </a:t>
            </a:r>
          </a:p>
          <a:p>
            <a:pPr marL="514350" indent="-514350">
              <a:buSzPct val="100000"/>
              <a:buFont typeface="+mj-lt"/>
              <a:buAutoNum type="arabicPeriod"/>
            </a:pPr>
            <a:r>
              <a:rPr lang="en-US" b="0" dirty="0" smtClean="0"/>
              <a:t>A new influenza virus subtype must emerge for which there is little or no human immunity; </a:t>
            </a:r>
          </a:p>
          <a:p>
            <a:pPr marL="514350" indent="-514350">
              <a:buSzPct val="100000"/>
              <a:buFont typeface="+mj-lt"/>
              <a:buAutoNum type="arabicPeriod"/>
            </a:pPr>
            <a:endParaRPr lang="en-US" sz="800" b="0" dirty="0" smtClean="0"/>
          </a:p>
          <a:p>
            <a:pPr marL="514350" indent="-514350">
              <a:buSzPct val="100000"/>
              <a:buFont typeface="+mj-lt"/>
              <a:buAutoNum type="arabicPeriod"/>
            </a:pPr>
            <a:r>
              <a:rPr lang="en-US" b="0" dirty="0" smtClean="0"/>
              <a:t>It must infect humans and causes illness; and </a:t>
            </a:r>
          </a:p>
          <a:p>
            <a:pPr marL="514350" indent="-514350">
              <a:buSzPct val="100000"/>
              <a:buFont typeface="+mj-lt"/>
              <a:buAutoNum type="arabicPeriod"/>
            </a:pPr>
            <a:endParaRPr lang="en-US" sz="800" b="0" dirty="0" smtClean="0"/>
          </a:p>
          <a:p>
            <a:pPr marL="514350" indent="-514350">
              <a:buSzPct val="100000"/>
              <a:buFont typeface="+mj-lt"/>
              <a:buAutoNum type="arabicPeriod"/>
            </a:pPr>
            <a:r>
              <a:rPr lang="en-US" b="0" dirty="0" smtClean="0"/>
              <a:t>It must spread easily and sustainably (continue without interruption) among humans</a:t>
            </a:r>
          </a:p>
          <a:p>
            <a:pPr>
              <a:buNone/>
            </a:pPr>
            <a:endParaRPr lang="en-US" dirty="0"/>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Preparing for a Pandemic</a:t>
            </a:r>
            <a:endParaRPr lang="en-US" sz="3200" dirty="0"/>
          </a:p>
        </p:txBody>
      </p:sp>
      <p:sp>
        <p:nvSpPr>
          <p:cNvPr id="3" name="Content Placeholder 2"/>
          <p:cNvSpPr>
            <a:spLocks noGrp="1"/>
          </p:cNvSpPr>
          <p:nvPr>
            <p:ph idx="1"/>
          </p:nvPr>
        </p:nvSpPr>
        <p:spPr/>
        <p:txBody>
          <a:bodyPr/>
          <a:lstStyle/>
          <a:p>
            <a:pPr algn="ctr">
              <a:buNone/>
              <a:defRPr/>
            </a:pPr>
            <a:r>
              <a:rPr lang="en-US" dirty="0" smtClean="0"/>
              <a:t>Assumptions</a:t>
            </a:r>
          </a:p>
          <a:p>
            <a:pPr algn="ctr">
              <a:buFont typeface="Wingdings" pitchFamily="2" charset="2"/>
              <a:buChar char="§"/>
              <a:defRPr/>
            </a:pPr>
            <a:endParaRPr lang="en-US" sz="800" dirty="0" smtClean="0">
              <a:effectLst>
                <a:outerShdw blurRad="38100" dist="38100" dir="2700000" algn="tl">
                  <a:srgbClr val="000000">
                    <a:alpha val="43137"/>
                  </a:srgbClr>
                </a:outerShdw>
              </a:effectLst>
            </a:endParaRPr>
          </a:p>
          <a:p>
            <a:pPr>
              <a:buFont typeface="Wingdings" pitchFamily="2" charset="2"/>
              <a:buChar char="§"/>
              <a:defRPr/>
            </a:pPr>
            <a:r>
              <a:rPr lang="en-US" sz="2200" b="0" dirty="0" smtClean="0"/>
              <a:t>The threat of an avian influenza A (H5N1) pandemic shaped some assumptions</a:t>
            </a:r>
          </a:p>
          <a:p>
            <a:pPr lvl="1">
              <a:buSzPct val="70000"/>
              <a:defRPr/>
            </a:pPr>
            <a:r>
              <a:rPr lang="en-US" dirty="0" smtClean="0"/>
              <a:t>pandemic virus would likely emerge in birds, not swine</a:t>
            </a:r>
          </a:p>
          <a:p>
            <a:pPr lvl="1">
              <a:buSzPct val="70000"/>
              <a:defRPr/>
            </a:pPr>
            <a:r>
              <a:rPr lang="en-US" dirty="0" smtClean="0"/>
              <a:t>pandemic virus would likely emerge in Southeast Asia, not North America</a:t>
            </a:r>
          </a:p>
          <a:p>
            <a:pPr>
              <a:buFont typeface="Wingdings" pitchFamily="2" charset="2"/>
              <a:buChar char="§"/>
              <a:defRPr/>
            </a:pPr>
            <a:r>
              <a:rPr lang="en-US" sz="2200" b="0" dirty="0" smtClean="0"/>
              <a:t>Planned for a worst case scenario – Severity of 1918, not 1968</a:t>
            </a:r>
          </a:p>
          <a:p>
            <a:pPr lvl="1">
              <a:buSzPct val="70000"/>
              <a:defRPr/>
            </a:pPr>
            <a:endParaRPr lang="en-US" sz="800" dirty="0" smtClean="0"/>
          </a:p>
          <a:p>
            <a:pPr>
              <a:buFont typeface="Wingdings" pitchFamily="2" charset="2"/>
              <a:buChar char="§"/>
              <a:defRPr/>
            </a:pPr>
            <a:r>
              <a:rPr lang="en-US" sz="2200" b="0" dirty="0" smtClean="0"/>
              <a:t>Planning for a severe pandemic provided opportunities to improve epidemiology and laboratory capacity</a:t>
            </a:r>
          </a:p>
          <a:p>
            <a:pPr lvl="1">
              <a:buSzPct val="70000"/>
              <a:defRPr/>
            </a:pPr>
            <a:r>
              <a:rPr lang="en-US" dirty="0" smtClean="0"/>
              <a:t>Better lab and epidemiologic surveillance</a:t>
            </a:r>
          </a:p>
          <a:p>
            <a:pPr lvl="1">
              <a:buSzPct val="70000"/>
              <a:defRPr/>
            </a:pPr>
            <a:r>
              <a:rPr lang="en-US" dirty="0" smtClean="0"/>
              <a:t>New reporting requirements by WHO and CDC</a:t>
            </a:r>
          </a:p>
          <a:p>
            <a:endParaRPr lang="en-US" dirty="0"/>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Actions for Diagnostic Preparedness</a:t>
            </a:r>
            <a:endParaRPr lang="en-US" sz="3200" dirty="0"/>
          </a:p>
        </p:txBody>
      </p:sp>
      <p:sp>
        <p:nvSpPr>
          <p:cNvPr id="3" name="Content Placeholder 2"/>
          <p:cNvSpPr>
            <a:spLocks noGrp="1"/>
          </p:cNvSpPr>
          <p:nvPr>
            <p:ph idx="1"/>
          </p:nvPr>
        </p:nvSpPr>
        <p:spPr/>
        <p:txBody>
          <a:bodyPr/>
          <a:lstStyle/>
          <a:p>
            <a:pPr eaLnBrk="0" hangingPunct="0">
              <a:spcAft>
                <a:spcPts val="900"/>
              </a:spcAft>
              <a:buSzPct val="100000"/>
              <a:buFontTx/>
              <a:buAutoNum type="arabicPeriod"/>
            </a:pPr>
            <a:r>
              <a:rPr lang="en-US" sz="2000" b="0" dirty="0" smtClean="0"/>
              <a:t>Develop New Diagnostic Tests and Improved Diagnostic Capabilities</a:t>
            </a:r>
          </a:p>
          <a:p>
            <a:pPr eaLnBrk="0" hangingPunct="0">
              <a:spcAft>
                <a:spcPts val="900"/>
              </a:spcAft>
              <a:buSzPct val="100000"/>
              <a:buFontTx/>
              <a:buAutoNum type="arabicPeriod"/>
            </a:pPr>
            <a:r>
              <a:rPr lang="en-US" sz="2000" b="0" dirty="0" smtClean="0"/>
              <a:t>Improve Surge Capacity</a:t>
            </a:r>
          </a:p>
          <a:p>
            <a:pPr eaLnBrk="0" hangingPunct="0">
              <a:spcAft>
                <a:spcPts val="900"/>
              </a:spcAft>
              <a:buSzPct val="100000"/>
              <a:buFontTx/>
              <a:buAutoNum type="arabicPeriod"/>
            </a:pPr>
            <a:r>
              <a:rPr lang="en-US" sz="2000" b="0" dirty="0" smtClean="0"/>
              <a:t>Implement Proficiency Testing</a:t>
            </a:r>
          </a:p>
          <a:p>
            <a:pPr eaLnBrk="0" hangingPunct="0">
              <a:spcAft>
                <a:spcPts val="900"/>
              </a:spcAft>
              <a:buSzPct val="100000"/>
              <a:buFontTx/>
              <a:buAutoNum type="arabicPeriod"/>
            </a:pPr>
            <a:r>
              <a:rPr lang="en-US" sz="2000" b="0" dirty="0" smtClean="0"/>
              <a:t>Increase Laboratory Training</a:t>
            </a:r>
          </a:p>
          <a:p>
            <a:pPr eaLnBrk="0" hangingPunct="0">
              <a:spcAft>
                <a:spcPts val="900"/>
              </a:spcAft>
              <a:buSzPct val="100000"/>
              <a:buFontTx/>
              <a:buAutoNum type="arabicPeriod"/>
            </a:pPr>
            <a:r>
              <a:rPr lang="en-US" sz="2000" b="0" dirty="0" smtClean="0"/>
              <a:t>Develop Policy and Regulatory Preparedness</a:t>
            </a:r>
          </a:p>
          <a:p>
            <a:pPr eaLnBrk="0" hangingPunct="0">
              <a:spcAft>
                <a:spcPts val="900"/>
              </a:spcAft>
              <a:buSzPct val="100000"/>
              <a:buFontTx/>
              <a:buAutoNum type="arabicPeriod"/>
            </a:pPr>
            <a:r>
              <a:rPr lang="en-US" sz="2000" b="0" dirty="0" smtClean="0"/>
              <a:t>Improve Access to Viruses and Reagents</a:t>
            </a:r>
          </a:p>
          <a:p>
            <a:pPr eaLnBrk="0" hangingPunct="0">
              <a:spcAft>
                <a:spcPts val="900"/>
              </a:spcAft>
              <a:buSzPct val="100000"/>
              <a:buFontTx/>
              <a:buAutoNum type="arabicPeriod"/>
            </a:pPr>
            <a:r>
              <a:rPr lang="en-US" sz="2000" b="0" dirty="0" smtClean="0"/>
              <a:t>Provide Guidance for Clinicians</a:t>
            </a:r>
          </a:p>
          <a:p>
            <a:pPr eaLnBrk="0" hangingPunct="0">
              <a:spcAft>
                <a:spcPts val="900"/>
              </a:spcAft>
              <a:buSzPct val="100000"/>
              <a:buFontTx/>
              <a:buAutoNum type="arabicPeriod"/>
            </a:pPr>
            <a:r>
              <a:rPr lang="en-US" sz="2000" b="0" dirty="0" smtClean="0"/>
              <a:t>Improve </a:t>
            </a:r>
            <a:r>
              <a:rPr lang="en-US" sz="2000" b="0" dirty="0" err="1" smtClean="0"/>
              <a:t>Virologic</a:t>
            </a:r>
            <a:r>
              <a:rPr lang="en-US" sz="2000" b="0" dirty="0" smtClean="0"/>
              <a:t> Surveillance</a:t>
            </a:r>
          </a:p>
          <a:p>
            <a:pPr eaLnBrk="0" hangingPunct="0">
              <a:spcAft>
                <a:spcPts val="900"/>
              </a:spcAft>
              <a:buSzPct val="100000"/>
              <a:buFontTx/>
              <a:buAutoNum type="arabicPeriod"/>
            </a:pPr>
            <a:r>
              <a:rPr lang="en-US" sz="2000" b="0" dirty="0" smtClean="0"/>
              <a:t>Conduct Antiviral Resistance Testing</a:t>
            </a:r>
          </a:p>
          <a:p>
            <a:endParaRPr lang="en-US" dirty="0"/>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362200"/>
            <a:ext cx="8229600" cy="1143000"/>
          </a:xfrm>
        </p:spPr>
        <p:txBody>
          <a:bodyPr/>
          <a:lstStyle/>
          <a:p>
            <a:r>
              <a:rPr lang="en-US" sz="4800" dirty="0" smtClean="0"/>
              <a:t>Background on Influenza</a:t>
            </a:r>
            <a:r>
              <a:rPr lang="en-US" dirty="0" smtClean="0">
                <a:solidFill>
                  <a:srgbClr val="000000"/>
                </a:solidFill>
                <a:effectLst>
                  <a:outerShdw blurRad="38100" dist="38100" dir="2700000" algn="tl">
                    <a:srgbClr val="FFFFFF"/>
                  </a:outerShdw>
                </a:effectLst>
              </a:rPr>
              <a:t/>
            </a:r>
            <a:br>
              <a:rPr lang="en-US" dirty="0" smtClean="0">
                <a:solidFill>
                  <a:srgbClr val="000000"/>
                </a:solidFill>
                <a:effectLst>
                  <a:outerShdw blurRad="38100" dist="38100" dir="2700000" algn="tl">
                    <a:srgbClr val="FFFFFF"/>
                  </a:outerShdw>
                </a:effectLst>
              </a:rPr>
            </a:br>
            <a:endParaRPr lang="en-US" dirty="0"/>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Enhanced Laboratory Detection</a:t>
            </a:r>
            <a:endParaRPr lang="en-US" sz="3200" dirty="0"/>
          </a:p>
        </p:txBody>
      </p:sp>
      <p:sp>
        <p:nvSpPr>
          <p:cNvPr id="3" name="Content Placeholder 2"/>
          <p:cNvSpPr>
            <a:spLocks noGrp="1"/>
          </p:cNvSpPr>
          <p:nvPr>
            <p:ph idx="1"/>
          </p:nvPr>
        </p:nvSpPr>
        <p:spPr>
          <a:xfrm>
            <a:off x="457200" y="1600200"/>
            <a:ext cx="5638800" cy="4724399"/>
          </a:xfrm>
        </p:spPr>
        <p:txBody>
          <a:bodyPr/>
          <a:lstStyle/>
          <a:p>
            <a:pPr>
              <a:buFontTx/>
              <a:buNone/>
            </a:pPr>
            <a:r>
              <a:rPr lang="en-US" sz="2800" dirty="0" smtClean="0"/>
              <a:t>Developed New Diagnostic Tests</a:t>
            </a:r>
          </a:p>
          <a:p>
            <a:pPr>
              <a:buFont typeface="Wingdings" pitchFamily="2" charset="2"/>
              <a:buChar char="§"/>
            </a:pPr>
            <a:endParaRPr lang="en-US" sz="800" dirty="0" smtClean="0"/>
          </a:p>
          <a:p>
            <a:pPr lvl="1">
              <a:spcBef>
                <a:spcPct val="0"/>
              </a:spcBef>
              <a:spcAft>
                <a:spcPts val="1600"/>
              </a:spcAft>
              <a:buSzPct val="70000"/>
            </a:pPr>
            <a:r>
              <a:rPr lang="en-US" sz="2400" dirty="0" smtClean="0"/>
              <a:t>2007 - PCR Test for detecting avian influenza A (H5) viruses on “</a:t>
            </a:r>
            <a:r>
              <a:rPr lang="en-US" sz="2400" dirty="0" err="1" smtClean="0"/>
              <a:t>LightCycler</a:t>
            </a:r>
            <a:r>
              <a:rPr lang="en-US" sz="2400" dirty="0" smtClean="0"/>
              <a:t>”</a:t>
            </a:r>
          </a:p>
          <a:p>
            <a:pPr lvl="1">
              <a:spcBef>
                <a:spcPct val="0"/>
              </a:spcBef>
              <a:spcAft>
                <a:spcPts val="1600"/>
              </a:spcAft>
              <a:buSzPct val="70000"/>
            </a:pPr>
            <a:r>
              <a:rPr lang="en-US" sz="2400" dirty="0" smtClean="0"/>
              <a:t>2008 - PCR Test for detecting A, B, H1, H3, and H5 on “AB 7500”</a:t>
            </a:r>
          </a:p>
          <a:p>
            <a:pPr lvl="1">
              <a:spcBef>
                <a:spcPct val="0"/>
              </a:spcBef>
              <a:spcAft>
                <a:spcPts val="1600"/>
              </a:spcAft>
              <a:buSzPct val="70000"/>
            </a:pPr>
            <a:r>
              <a:rPr lang="en-US" sz="2400" dirty="0" smtClean="0"/>
              <a:t>2008 - Experimental Point of Care Test on “</a:t>
            </a:r>
            <a:r>
              <a:rPr lang="en-US" sz="2400" dirty="0" err="1" smtClean="0"/>
              <a:t>Mesoscale</a:t>
            </a:r>
            <a:r>
              <a:rPr lang="en-US" sz="2400" dirty="0" smtClean="0"/>
              <a:t> Diagnostics” device</a:t>
            </a:r>
          </a:p>
          <a:p>
            <a:endParaRPr lang="en-US" dirty="0"/>
          </a:p>
        </p:txBody>
      </p:sp>
      <p:pic>
        <p:nvPicPr>
          <p:cNvPr id="6" name="Picture 5" descr="sp376_Applied-Bio"/>
          <p:cNvPicPr>
            <a:picLocks noChangeAspect="1" noChangeArrowheads="1"/>
          </p:cNvPicPr>
          <p:nvPr/>
        </p:nvPicPr>
        <p:blipFill>
          <a:blip r:embed="rId2" cstate="print"/>
          <a:srcRect/>
          <a:stretch>
            <a:fillRect/>
          </a:stretch>
        </p:blipFill>
        <p:spPr bwMode="auto">
          <a:xfrm>
            <a:off x="6143625" y="3352800"/>
            <a:ext cx="1971675" cy="1217613"/>
          </a:xfrm>
          <a:prstGeom prst="rect">
            <a:avLst/>
          </a:prstGeom>
          <a:noFill/>
          <a:ln w="9525">
            <a:noFill/>
            <a:miter lim="800000"/>
            <a:headEnd/>
            <a:tailEnd/>
          </a:ln>
        </p:spPr>
      </p:pic>
      <p:pic>
        <p:nvPicPr>
          <p:cNvPr id="7" name="Picture 26" descr="IMG_1081"/>
          <p:cNvPicPr>
            <a:picLocks noChangeAspect="1" noChangeArrowheads="1"/>
          </p:cNvPicPr>
          <p:nvPr/>
        </p:nvPicPr>
        <p:blipFill>
          <a:blip r:embed="rId3" cstate="print">
            <a:lum contrast="10000"/>
          </a:blip>
          <a:srcRect/>
          <a:stretch>
            <a:fillRect/>
          </a:stretch>
        </p:blipFill>
        <p:spPr bwMode="auto">
          <a:xfrm>
            <a:off x="6315075" y="4876800"/>
            <a:ext cx="1670050" cy="1530350"/>
          </a:xfrm>
          <a:prstGeom prst="rect">
            <a:avLst/>
          </a:prstGeom>
          <a:noFill/>
          <a:ln w="57150">
            <a:noFill/>
            <a:miter lim="800000"/>
            <a:headEnd/>
            <a:tailEnd/>
          </a:ln>
        </p:spPr>
      </p:pic>
      <p:pic>
        <p:nvPicPr>
          <p:cNvPr id="8" name="Picture 2" descr="http://www.cgenetool.com/images/products/lightcycler1"/>
          <p:cNvPicPr>
            <a:picLocks noChangeAspect="1" noChangeArrowheads="1"/>
          </p:cNvPicPr>
          <p:nvPr/>
        </p:nvPicPr>
        <p:blipFill>
          <a:blip r:embed="rId4" cstate="print"/>
          <a:srcRect t="6400" r="3999" b="7201"/>
          <a:stretch>
            <a:fillRect/>
          </a:stretch>
        </p:blipFill>
        <p:spPr bwMode="auto">
          <a:xfrm>
            <a:off x="6400800" y="1524000"/>
            <a:ext cx="1457325" cy="14573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Enhanced Virus Surveillance</a:t>
            </a:r>
            <a:endParaRPr lang="en-US" sz="3200" dirty="0"/>
          </a:p>
        </p:txBody>
      </p:sp>
      <p:sp>
        <p:nvSpPr>
          <p:cNvPr id="3" name="Content Placeholder 2"/>
          <p:cNvSpPr>
            <a:spLocks noGrp="1"/>
          </p:cNvSpPr>
          <p:nvPr>
            <p:ph idx="1"/>
          </p:nvPr>
        </p:nvSpPr>
        <p:spPr/>
        <p:txBody>
          <a:bodyPr/>
          <a:lstStyle/>
          <a:p>
            <a:pPr>
              <a:buFont typeface="Wingdings" pitchFamily="2" charset="2"/>
              <a:buChar char="§"/>
            </a:pPr>
            <a:r>
              <a:rPr lang="en-US" b="0" dirty="0" smtClean="0"/>
              <a:t>Increased number of labs in US with testing devices, staff, and reagents</a:t>
            </a:r>
          </a:p>
          <a:p>
            <a:pPr>
              <a:buFont typeface="Wingdings" pitchFamily="2" charset="2"/>
              <a:buChar char="§"/>
            </a:pPr>
            <a:r>
              <a:rPr lang="en-US" b="0" dirty="0" smtClean="0"/>
              <a:t>Increased number of specimens being tested</a:t>
            </a:r>
          </a:p>
          <a:p>
            <a:pPr>
              <a:buFont typeface="Wingdings" pitchFamily="2" charset="2"/>
              <a:buChar char="§"/>
            </a:pPr>
            <a:r>
              <a:rPr lang="en-US" b="0" dirty="0" smtClean="0"/>
              <a:t>Developed “Influenza Reagent Resource”</a:t>
            </a:r>
          </a:p>
          <a:p>
            <a:pPr lvl="1">
              <a:buSzPct val="70000"/>
            </a:pPr>
            <a:r>
              <a:rPr lang="en-US" dirty="0" smtClean="0"/>
              <a:t>Contract laboratory to manufacture and distribute PCR reagents during routine seasons</a:t>
            </a:r>
          </a:p>
          <a:p>
            <a:pPr lvl="1">
              <a:buSzPct val="70000"/>
            </a:pPr>
            <a:r>
              <a:rPr lang="en-US" dirty="0" smtClean="0"/>
              <a:t>Rapidly makes reagents during a pandemic surge</a:t>
            </a:r>
          </a:p>
          <a:p>
            <a:endParaRPr lang="en-US" dirty="0"/>
          </a:p>
        </p:txBody>
      </p:sp>
      <p:pic>
        <p:nvPicPr>
          <p:cNvPr id="5" name="Picture 3" descr="irr_logo.png"/>
          <p:cNvPicPr>
            <a:picLocks noChangeAspect="1"/>
          </p:cNvPicPr>
          <p:nvPr/>
        </p:nvPicPr>
        <p:blipFill>
          <a:blip r:embed="rId2" cstate="print"/>
          <a:srcRect/>
          <a:stretch>
            <a:fillRect/>
          </a:stretch>
        </p:blipFill>
        <p:spPr bwMode="auto">
          <a:xfrm>
            <a:off x="3352800" y="4572000"/>
            <a:ext cx="2368550" cy="830262"/>
          </a:xfrm>
          <a:prstGeom prst="rect">
            <a:avLst/>
          </a:prstGeom>
          <a:noFill/>
          <a:ln w="9525">
            <a:noFill/>
            <a:miter lim="800000"/>
            <a:headEnd/>
            <a:tailEnd/>
          </a:ln>
        </p:spPr>
      </p:pic>
      <p:sp>
        <p:nvSpPr>
          <p:cNvPr id="6" name="TextBox 4"/>
          <p:cNvSpPr txBox="1">
            <a:spLocks noChangeArrowheads="1"/>
          </p:cNvSpPr>
          <p:nvPr/>
        </p:nvSpPr>
        <p:spPr bwMode="auto">
          <a:xfrm>
            <a:off x="2514600" y="5562600"/>
            <a:ext cx="4176712" cy="715962"/>
          </a:xfrm>
          <a:prstGeom prst="rect">
            <a:avLst/>
          </a:prstGeom>
          <a:noFill/>
          <a:ln w="9525">
            <a:noFill/>
            <a:miter lim="800000"/>
            <a:headEnd/>
            <a:tailEnd/>
          </a:ln>
        </p:spPr>
        <p:txBody>
          <a:bodyPr wrap="none">
            <a:spAutoFit/>
          </a:bodyPr>
          <a:lstStyle/>
          <a:p>
            <a:pPr algn="ctr" eaLnBrk="0" hangingPunct="0">
              <a:lnSpc>
                <a:spcPct val="75000"/>
              </a:lnSpc>
            </a:pPr>
            <a:r>
              <a:rPr lang="en-US" sz="1800" u="none" dirty="0">
                <a:hlinkClick r:id="rId3"/>
              </a:rPr>
              <a:t>www.InfluenzaReagentResource.org</a:t>
            </a:r>
            <a:r>
              <a:rPr lang="en-US" sz="1800" u="none" dirty="0"/>
              <a:t/>
            </a:r>
            <a:br>
              <a:rPr lang="en-US" sz="1800" u="none" dirty="0"/>
            </a:br>
            <a:endParaRPr lang="en-US" sz="1800" u="none" dirty="0"/>
          </a:p>
          <a:p>
            <a:pPr algn="ctr" eaLnBrk="0" hangingPunct="0">
              <a:lnSpc>
                <a:spcPct val="75000"/>
              </a:lnSpc>
            </a:pPr>
            <a:r>
              <a:rPr lang="en-US" sz="1800" u="none" dirty="0"/>
              <a:t>Fluorder@cdc.gov</a:t>
            </a:r>
            <a:endParaRPr lang="en-US" u="none" dirty="0"/>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Increasing Detection of Swine Influenza</a:t>
            </a:r>
            <a:endParaRPr lang="en-US" sz="3200" dirty="0"/>
          </a:p>
        </p:txBody>
      </p:sp>
      <p:sp>
        <p:nvSpPr>
          <p:cNvPr id="3" name="Content Placeholder 2"/>
          <p:cNvSpPr>
            <a:spLocks noGrp="1"/>
          </p:cNvSpPr>
          <p:nvPr>
            <p:ph idx="1"/>
          </p:nvPr>
        </p:nvSpPr>
        <p:spPr>
          <a:xfrm>
            <a:off x="457200" y="1600200"/>
            <a:ext cx="8229600" cy="4267199"/>
          </a:xfrm>
        </p:spPr>
        <p:txBody>
          <a:bodyPr/>
          <a:lstStyle/>
          <a:p>
            <a:pPr>
              <a:buFont typeface="Wingdings" pitchFamily="2" charset="2"/>
              <a:buChar char="§"/>
            </a:pPr>
            <a:r>
              <a:rPr lang="en-US" b="0" dirty="0" smtClean="0"/>
              <a:t>Increasing numbers of cases of swine influenza being detected </a:t>
            </a:r>
            <a:r>
              <a:rPr lang="en-US" sz="1800" b="0" i="1" dirty="0" smtClean="0"/>
              <a:t>NEJM 2009 </a:t>
            </a:r>
            <a:r>
              <a:rPr lang="en-US" sz="1800" b="0" i="1" dirty="0" err="1" smtClean="0"/>
              <a:t>Shinde</a:t>
            </a:r>
            <a:r>
              <a:rPr lang="en-US" sz="1800" b="0" i="1" dirty="0" smtClean="0"/>
              <a:t> et al.</a:t>
            </a:r>
            <a:endParaRPr lang="en-US" b="0" i="1" dirty="0" smtClean="0"/>
          </a:p>
          <a:p>
            <a:pPr lvl="1">
              <a:buSzPct val="70000"/>
            </a:pPr>
            <a:r>
              <a:rPr lang="en-US" sz="2400" dirty="0" smtClean="0"/>
              <a:t>Due to increased public health laboratory testing</a:t>
            </a:r>
          </a:p>
          <a:p>
            <a:pPr lvl="1">
              <a:buSzPct val="70000"/>
            </a:pPr>
            <a:r>
              <a:rPr lang="en-US" sz="2400" dirty="0" smtClean="0"/>
              <a:t>Few number of cases</a:t>
            </a:r>
          </a:p>
          <a:p>
            <a:pPr lvl="2">
              <a:buSzPct val="70000"/>
              <a:buFont typeface="Wingdings" pitchFamily="2" charset="2"/>
              <a:buChar char="§"/>
            </a:pPr>
            <a:r>
              <a:rPr lang="en-US" sz="2400" dirty="0" smtClean="0"/>
              <a:t>1-2 per year until 2005</a:t>
            </a:r>
          </a:p>
          <a:p>
            <a:pPr lvl="2">
              <a:buSzPct val="70000"/>
              <a:buFont typeface="Wingdings" pitchFamily="2" charset="2"/>
              <a:buChar char="§"/>
            </a:pPr>
            <a:r>
              <a:rPr lang="en-US" sz="2400" dirty="0" smtClean="0"/>
              <a:t>11 total from 2006 to Feb 2009 </a:t>
            </a:r>
          </a:p>
          <a:p>
            <a:pPr lvl="1">
              <a:buSzPct val="70000"/>
            </a:pPr>
            <a:r>
              <a:rPr lang="en-US" sz="2400" dirty="0" smtClean="0"/>
              <a:t>Limited transmission among cases</a:t>
            </a:r>
          </a:p>
          <a:p>
            <a:pPr lvl="1">
              <a:buSzPct val="70000"/>
            </a:pPr>
            <a:r>
              <a:rPr lang="en-US" sz="2400" dirty="0" smtClean="0"/>
              <a:t>Most with some connection to swine exposure</a:t>
            </a:r>
          </a:p>
          <a:p>
            <a:pPr>
              <a:buFont typeface="Wingdings" pitchFamily="2" charset="2"/>
              <a:buChar char="§"/>
            </a:pPr>
            <a:r>
              <a:rPr lang="en-US" b="0" dirty="0" smtClean="0"/>
              <a:t>Increasing efforts among government agencies in U.S. to investigate human cases of swine flu</a:t>
            </a:r>
          </a:p>
          <a:p>
            <a:endParaRPr lang="en-US" dirty="0"/>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59152"/>
            <a:ext cx="8229600" cy="1143000"/>
          </a:xfrm>
        </p:spPr>
        <p:txBody>
          <a:bodyPr/>
          <a:lstStyle/>
          <a:p>
            <a:pPr>
              <a:lnSpc>
                <a:spcPct val="100000"/>
              </a:lnSpc>
              <a:spcAft>
                <a:spcPts val="1200"/>
              </a:spcAft>
            </a:pPr>
            <a:r>
              <a:rPr lang="en-US" sz="4800" dirty="0" smtClean="0"/>
              <a:t>Detection of </a:t>
            </a:r>
            <a:br>
              <a:rPr lang="en-US" sz="4800" dirty="0" smtClean="0"/>
            </a:br>
            <a:r>
              <a:rPr lang="en-US" sz="4800" dirty="0" smtClean="0"/>
              <a:t>2009 H1N1 Virus</a:t>
            </a:r>
            <a:endParaRPr lang="en-US" sz="4800" dirty="0"/>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Detection of 2009 H1N1 Virus</a:t>
            </a:r>
            <a:endParaRPr lang="en-US" sz="3200" dirty="0"/>
          </a:p>
        </p:txBody>
      </p:sp>
      <p:sp>
        <p:nvSpPr>
          <p:cNvPr id="5" name="Rectangle 3"/>
          <p:cNvSpPr>
            <a:spLocks noGrp="1" noChangeArrowheads="1"/>
          </p:cNvSpPr>
          <p:nvPr>
            <p:ph idx="1"/>
          </p:nvPr>
        </p:nvSpPr>
        <p:spPr>
          <a:xfrm>
            <a:off x="457200" y="1600200"/>
            <a:ext cx="4267200" cy="4800599"/>
          </a:xfrm>
        </p:spPr>
        <p:txBody>
          <a:bodyPr/>
          <a:lstStyle/>
          <a:p>
            <a:pPr marL="231775" indent="-231775" eaLnBrk="1" hangingPunct="1">
              <a:spcBef>
                <a:spcPct val="0"/>
              </a:spcBef>
              <a:spcAft>
                <a:spcPts val="900"/>
              </a:spcAft>
              <a:buFont typeface="Wingdings" pitchFamily="2" charset="2"/>
              <a:buChar char="§"/>
            </a:pPr>
            <a:r>
              <a:rPr lang="en-US" sz="1800" dirty="0" smtClean="0"/>
              <a:t>March 2009</a:t>
            </a:r>
          </a:p>
          <a:p>
            <a:pPr marL="569913" lvl="1" indent="-223838" eaLnBrk="1" hangingPunct="1">
              <a:spcBef>
                <a:spcPct val="0"/>
              </a:spcBef>
              <a:spcAft>
                <a:spcPts val="900"/>
              </a:spcAft>
              <a:buSzPct val="70000"/>
            </a:pPr>
            <a:r>
              <a:rPr lang="en-US" sz="1800" dirty="0" smtClean="0"/>
              <a:t>2 cases of febrile respiratory illness in children (un-related, no pig contact)</a:t>
            </a:r>
          </a:p>
          <a:p>
            <a:pPr marL="569913" lvl="1" indent="-223838" eaLnBrk="1" hangingPunct="1">
              <a:spcBef>
                <a:spcPct val="0"/>
              </a:spcBef>
              <a:spcAft>
                <a:spcPts val="900"/>
              </a:spcAft>
              <a:buSzPct val="70000"/>
            </a:pPr>
            <a:r>
              <a:rPr lang="en-US" sz="1800" dirty="0" smtClean="0"/>
              <a:t>Residents of adjacent counties in southern California, ill in late March</a:t>
            </a:r>
          </a:p>
          <a:p>
            <a:pPr marL="231775" indent="-231775" eaLnBrk="1" hangingPunct="1">
              <a:spcBef>
                <a:spcPct val="0"/>
              </a:spcBef>
              <a:spcAft>
                <a:spcPts val="900"/>
              </a:spcAft>
              <a:buFont typeface="Wingdings" pitchFamily="2" charset="2"/>
              <a:buChar char="§"/>
            </a:pPr>
            <a:r>
              <a:rPr lang="en-US" sz="1800" dirty="0" smtClean="0"/>
              <a:t>2009 pandemic influenza A (H1N1) virus testing began at CDC on April 15</a:t>
            </a:r>
            <a:r>
              <a:rPr lang="en-US" sz="1800" baseline="30000" dirty="0" smtClean="0"/>
              <a:t>th</a:t>
            </a:r>
            <a:endParaRPr lang="en-US" sz="1800" dirty="0" smtClean="0"/>
          </a:p>
          <a:p>
            <a:pPr marL="231775" indent="-231775" eaLnBrk="1" hangingPunct="1">
              <a:spcBef>
                <a:spcPct val="0"/>
              </a:spcBef>
              <a:spcAft>
                <a:spcPts val="900"/>
              </a:spcAft>
              <a:buFont typeface="Wingdings" pitchFamily="2" charset="2"/>
              <a:buChar char="§"/>
            </a:pPr>
            <a:r>
              <a:rPr lang="en-US" sz="1800" dirty="0" smtClean="0"/>
              <a:t>Both viruses genetically identical</a:t>
            </a:r>
          </a:p>
          <a:p>
            <a:pPr marL="569913" lvl="1" indent="-223838" eaLnBrk="1" hangingPunct="1">
              <a:spcBef>
                <a:spcPct val="0"/>
              </a:spcBef>
              <a:spcAft>
                <a:spcPts val="900"/>
              </a:spcAft>
              <a:buSzPct val="70000"/>
            </a:pPr>
            <a:r>
              <a:rPr lang="en-US" sz="1800" dirty="0" smtClean="0"/>
              <a:t>Contain a unique combination of gene segments previously not recognized among swine or human influenza viruses in the United States </a:t>
            </a:r>
          </a:p>
          <a:p>
            <a:pPr marL="231775" indent="-231775" eaLnBrk="1" hangingPunct="1">
              <a:spcBef>
                <a:spcPct val="0"/>
              </a:spcBef>
              <a:spcAft>
                <a:spcPts val="900"/>
              </a:spcAft>
              <a:buFontTx/>
              <a:buNone/>
            </a:pPr>
            <a:r>
              <a:rPr lang="en-US" sz="1800" dirty="0" smtClean="0"/>
              <a:t> </a:t>
            </a:r>
          </a:p>
        </p:txBody>
      </p:sp>
      <p:pic>
        <p:nvPicPr>
          <p:cNvPr id="6" name="Picture 2"/>
          <p:cNvPicPr>
            <a:picLocks noChangeAspect="1" noChangeArrowheads="1"/>
          </p:cNvPicPr>
          <p:nvPr/>
        </p:nvPicPr>
        <p:blipFill>
          <a:blip r:embed="rId2" cstate="print"/>
          <a:srcRect b="54153"/>
          <a:stretch>
            <a:fillRect/>
          </a:stretch>
        </p:blipFill>
        <p:spPr bwMode="auto">
          <a:xfrm>
            <a:off x="4724400" y="1447800"/>
            <a:ext cx="4191000" cy="1893888"/>
          </a:xfrm>
          <a:prstGeom prst="rect">
            <a:avLst/>
          </a:prstGeom>
          <a:solidFill>
            <a:schemeClr val="bg1"/>
          </a:solidFill>
          <a:ln w="9525">
            <a:noFill/>
            <a:miter lim="800000"/>
            <a:headEnd/>
            <a:tailEnd/>
          </a:ln>
        </p:spPr>
      </p:pic>
      <p:sp>
        <p:nvSpPr>
          <p:cNvPr id="7" name="Text Box 5"/>
          <p:cNvSpPr txBox="1">
            <a:spLocks noChangeArrowheads="1"/>
          </p:cNvSpPr>
          <p:nvPr/>
        </p:nvSpPr>
        <p:spPr bwMode="auto">
          <a:xfrm>
            <a:off x="5105400" y="3505200"/>
            <a:ext cx="3514725" cy="2800767"/>
          </a:xfrm>
          <a:prstGeom prst="rect">
            <a:avLst/>
          </a:prstGeom>
          <a:noFill/>
          <a:ln w="9525">
            <a:noFill/>
            <a:miter lim="800000"/>
            <a:headEnd/>
            <a:tailEnd/>
          </a:ln>
          <a:effectLst>
            <a:prstShdw prst="shdw17" dist="17961" dir="2700000">
              <a:srgbClr val="708688"/>
            </a:prstShdw>
          </a:effectLst>
        </p:spPr>
        <p:txBody>
          <a:bodyPr>
            <a:spAutoFit/>
          </a:bodyPr>
          <a:lstStyle/>
          <a:p>
            <a:r>
              <a:rPr lang="en-US" sz="1600" u="none" dirty="0">
                <a:solidFill>
                  <a:srgbClr val="FFFF00"/>
                </a:solidFill>
                <a:ea typeface="MS PGothic" pitchFamily="34" charset="-128"/>
              </a:rPr>
              <a:t>Retrospective evidence of respiratory illness outbreaks in Mexico (February/March)</a:t>
            </a:r>
          </a:p>
          <a:p>
            <a:endParaRPr lang="en-US" sz="1600" u="none" dirty="0">
              <a:solidFill>
                <a:srgbClr val="FFFF00"/>
              </a:solidFill>
              <a:ea typeface="MS PGothic" pitchFamily="34" charset="-128"/>
            </a:endParaRPr>
          </a:p>
          <a:p>
            <a:r>
              <a:rPr lang="en-US" sz="1600" u="none" dirty="0">
                <a:solidFill>
                  <a:srgbClr val="FFFF00"/>
                </a:solidFill>
                <a:ea typeface="MS PGothic" pitchFamily="34" charset="-128"/>
              </a:rPr>
              <a:t>April 26, 2009</a:t>
            </a:r>
          </a:p>
          <a:p>
            <a:r>
              <a:rPr lang="en-US" sz="1600" u="none" dirty="0">
                <a:solidFill>
                  <a:srgbClr val="FFFF00"/>
                </a:solidFill>
                <a:ea typeface="MS PGothic" pitchFamily="34" charset="-128"/>
              </a:rPr>
              <a:t>U.S. declares National Public Health Emergency</a:t>
            </a:r>
          </a:p>
          <a:p>
            <a:endParaRPr lang="en-US" sz="1600" u="none" dirty="0">
              <a:solidFill>
                <a:srgbClr val="FFFF00"/>
              </a:solidFill>
              <a:ea typeface="MS PGothic" pitchFamily="34" charset="-128"/>
            </a:endParaRPr>
          </a:p>
          <a:p>
            <a:r>
              <a:rPr lang="en-US" sz="1600" u="none" dirty="0">
                <a:solidFill>
                  <a:srgbClr val="FFFF00"/>
                </a:solidFill>
                <a:ea typeface="MS PGothic" pitchFamily="34" charset="-128"/>
              </a:rPr>
              <a:t>June 11, 2009</a:t>
            </a:r>
          </a:p>
          <a:p>
            <a:r>
              <a:rPr lang="en-US" sz="1600" u="none" dirty="0">
                <a:solidFill>
                  <a:srgbClr val="FFFF00"/>
                </a:solidFill>
                <a:ea typeface="MS PGothic" pitchFamily="34" charset="-128"/>
              </a:rPr>
              <a:t>WHO declares Global pandemic of novel influenza A (H1N1) virus</a:t>
            </a: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3810000" cy="1143000"/>
          </a:xfrm>
        </p:spPr>
        <p:txBody>
          <a:bodyPr/>
          <a:lstStyle/>
          <a:p>
            <a:r>
              <a:rPr lang="en-US" sz="2400" kern="0" dirty="0" smtClean="0"/>
              <a:t>Novel Swine Influenza Detected</a:t>
            </a:r>
            <a:r>
              <a:rPr lang="en-US" kern="0" dirty="0" smtClean="0">
                <a:solidFill>
                  <a:srgbClr val="FFFF00"/>
                </a:solidFill>
              </a:rPr>
              <a:t/>
            </a:r>
            <a:br>
              <a:rPr lang="en-US" kern="0" dirty="0" smtClean="0">
                <a:solidFill>
                  <a:srgbClr val="FFFF00"/>
                </a:solidFill>
              </a:rPr>
            </a:br>
            <a:endParaRPr lang="en-US" dirty="0"/>
          </a:p>
        </p:txBody>
      </p:sp>
      <p:sp>
        <p:nvSpPr>
          <p:cNvPr id="20" name="Rectangle 7"/>
          <p:cNvSpPr txBox="1">
            <a:spLocks noChangeArrowheads="1"/>
          </p:cNvSpPr>
          <p:nvPr/>
        </p:nvSpPr>
        <p:spPr>
          <a:xfrm>
            <a:off x="228600" y="1371600"/>
            <a:ext cx="3200400" cy="5486400"/>
          </a:xfrm>
          <a:prstGeom prst="rect">
            <a:avLst/>
          </a:prstGeom>
        </p:spPr>
        <p:txBody>
          <a:bodyPr/>
          <a:lstStyle/>
          <a:p>
            <a:pPr marL="342900" indent="-342900">
              <a:spcBef>
                <a:spcPct val="20000"/>
              </a:spcBef>
              <a:buClr>
                <a:schemeClr val="tx1"/>
              </a:buClr>
              <a:buSzPct val="70000"/>
              <a:defRPr/>
            </a:pPr>
            <a:r>
              <a:rPr lang="en-US" sz="2000" u="none" kern="0" dirty="0">
                <a:solidFill>
                  <a:schemeClr val="bg2"/>
                </a:solidFill>
                <a:latin typeface="+mn-lt"/>
              </a:rPr>
              <a:t>1) April </a:t>
            </a:r>
            <a:r>
              <a:rPr lang="en-US" sz="2000" u="none" kern="0" dirty="0" smtClean="0">
                <a:solidFill>
                  <a:schemeClr val="bg2"/>
                </a:solidFill>
                <a:latin typeface="+mn-lt"/>
              </a:rPr>
              <a:t>15, </a:t>
            </a:r>
            <a:r>
              <a:rPr lang="en-US" sz="2000" u="none" kern="0" dirty="0">
                <a:solidFill>
                  <a:schemeClr val="bg2"/>
                </a:solidFill>
                <a:latin typeface="+mn-lt"/>
              </a:rPr>
              <a:t>2009</a:t>
            </a:r>
          </a:p>
          <a:p>
            <a:pPr marL="742950" lvl="1" indent="-285750">
              <a:spcBef>
                <a:spcPct val="20000"/>
              </a:spcBef>
              <a:buClr>
                <a:schemeClr val="tx1"/>
              </a:buClr>
              <a:buSzPct val="70000"/>
              <a:buFont typeface="Wingdings" pitchFamily="2" charset="2"/>
              <a:buChar char="§"/>
              <a:defRPr/>
            </a:pPr>
            <a:r>
              <a:rPr lang="en-US" sz="1800" u="none" kern="0" dirty="0">
                <a:solidFill>
                  <a:schemeClr val="bg2"/>
                </a:solidFill>
                <a:latin typeface="+mn-lt"/>
              </a:rPr>
              <a:t>10-year-old boy</a:t>
            </a:r>
          </a:p>
          <a:p>
            <a:pPr marL="742950" lvl="1" indent="-285750">
              <a:spcBef>
                <a:spcPct val="20000"/>
              </a:spcBef>
              <a:buClr>
                <a:schemeClr val="tx1"/>
              </a:buClr>
              <a:buSzPct val="70000"/>
              <a:buFont typeface="Wingdings" pitchFamily="2" charset="2"/>
              <a:buChar char="§"/>
              <a:defRPr/>
            </a:pPr>
            <a:r>
              <a:rPr lang="en-US" sz="1800" u="none" kern="0" dirty="0">
                <a:solidFill>
                  <a:schemeClr val="bg2"/>
                </a:solidFill>
                <a:latin typeface="+mn-lt"/>
              </a:rPr>
              <a:t>Mild flu symptoms</a:t>
            </a:r>
          </a:p>
          <a:p>
            <a:pPr marL="742950" lvl="1" indent="-285750">
              <a:spcBef>
                <a:spcPct val="20000"/>
              </a:spcBef>
              <a:buClr>
                <a:schemeClr val="tx1"/>
              </a:buClr>
              <a:buSzPct val="70000"/>
              <a:buFont typeface="Wingdings" pitchFamily="2" charset="2"/>
              <a:buChar char="§"/>
              <a:defRPr/>
            </a:pPr>
            <a:r>
              <a:rPr lang="en-US" sz="1800" u="none" kern="0" dirty="0">
                <a:solidFill>
                  <a:schemeClr val="bg2"/>
                </a:solidFill>
                <a:latin typeface="+mn-lt"/>
              </a:rPr>
              <a:t>Part of CDC study using “</a:t>
            </a:r>
            <a:r>
              <a:rPr lang="en-US" sz="1800" u="none" kern="0" dirty="0" err="1">
                <a:solidFill>
                  <a:schemeClr val="bg2"/>
                </a:solidFill>
                <a:latin typeface="+mn-lt"/>
              </a:rPr>
              <a:t>Mesoscale</a:t>
            </a:r>
            <a:r>
              <a:rPr lang="en-US" sz="1800" u="none" kern="0" dirty="0">
                <a:solidFill>
                  <a:schemeClr val="bg2"/>
                </a:solidFill>
                <a:latin typeface="+mn-lt"/>
              </a:rPr>
              <a:t>” flu test</a:t>
            </a:r>
          </a:p>
          <a:p>
            <a:pPr marL="285750" indent="-285750">
              <a:spcBef>
                <a:spcPct val="20000"/>
              </a:spcBef>
              <a:buClr>
                <a:schemeClr val="tx1"/>
              </a:buClr>
              <a:buSzPct val="70000"/>
              <a:defRPr/>
            </a:pPr>
            <a:r>
              <a:rPr lang="en-US" sz="2000" u="none" kern="0" dirty="0">
                <a:solidFill>
                  <a:schemeClr val="bg2"/>
                </a:solidFill>
                <a:latin typeface="+mn-lt"/>
              </a:rPr>
              <a:t>2) April 17, 2009</a:t>
            </a:r>
          </a:p>
          <a:p>
            <a:pPr marL="742950" lvl="1" indent="-285750">
              <a:spcBef>
                <a:spcPct val="20000"/>
              </a:spcBef>
              <a:buClr>
                <a:schemeClr val="tx1"/>
              </a:buClr>
              <a:buSzPct val="70000"/>
              <a:buFont typeface="Wingdings" pitchFamily="2" charset="2"/>
              <a:buChar char="§"/>
              <a:defRPr/>
            </a:pPr>
            <a:r>
              <a:rPr lang="en-US" sz="1800" u="none" kern="0" dirty="0" smtClean="0">
                <a:solidFill>
                  <a:schemeClr val="bg2"/>
                </a:solidFill>
                <a:latin typeface="+mn-lt"/>
              </a:rPr>
              <a:t>8-year-old </a:t>
            </a:r>
            <a:r>
              <a:rPr lang="en-US" sz="1800" u="none" kern="0" dirty="0">
                <a:solidFill>
                  <a:schemeClr val="bg2"/>
                </a:solidFill>
                <a:latin typeface="+mn-lt"/>
              </a:rPr>
              <a:t>girl</a:t>
            </a:r>
          </a:p>
          <a:p>
            <a:pPr marL="742950" lvl="1" indent="-285750">
              <a:spcBef>
                <a:spcPct val="20000"/>
              </a:spcBef>
              <a:buClr>
                <a:schemeClr val="tx1"/>
              </a:buClr>
              <a:buSzPct val="70000"/>
              <a:buFont typeface="Wingdings" pitchFamily="2" charset="2"/>
              <a:buChar char="§"/>
              <a:defRPr/>
            </a:pPr>
            <a:r>
              <a:rPr lang="en-US" sz="1800" u="none" kern="0" dirty="0">
                <a:solidFill>
                  <a:schemeClr val="bg2"/>
                </a:solidFill>
                <a:latin typeface="+mn-lt"/>
              </a:rPr>
              <a:t>Mild flu symptoms</a:t>
            </a:r>
          </a:p>
          <a:p>
            <a:pPr marL="742950" lvl="1" indent="-285750">
              <a:spcBef>
                <a:spcPct val="20000"/>
              </a:spcBef>
              <a:buClr>
                <a:schemeClr val="tx1"/>
              </a:buClr>
              <a:buSzPct val="70000"/>
              <a:buFont typeface="Wingdings" pitchFamily="2" charset="2"/>
              <a:buChar char="§"/>
              <a:defRPr/>
            </a:pPr>
            <a:r>
              <a:rPr lang="en-US" sz="1800" u="none" kern="0" dirty="0">
                <a:solidFill>
                  <a:schemeClr val="bg2"/>
                </a:solidFill>
                <a:latin typeface="+mn-lt"/>
              </a:rPr>
              <a:t>Part of CDC Border Influenza Project</a:t>
            </a:r>
          </a:p>
          <a:p>
            <a:pPr marL="342900" indent="-342900">
              <a:spcBef>
                <a:spcPct val="20000"/>
              </a:spcBef>
              <a:buClr>
                <a:schemeClr val="tx1"/>
              </a:buClr>
              <a:buSzPct val="70000"/>
              <a:defRPr/>
            </a:pPr>
            <a:r>
              <a:rPr lang="en-US" sz="2000" u="none" kern="0" dirty="0">
                <a:solidFill>
                  <a:schemeClr val="bg2"/>
                </a:solidFill>
                <a:latin typeface="+mn-lt"/>
              </a:rPr>
              <a:t>Surveillance showed no other novel flu cases</a:t>
            </a:r>
          </a:p>
          <a:p>
            <a:pPr marL="342900" indent="-342900">
              <a:spcBef>
                <a:spcPct val="20000"/>
              </a:spcBef>
              <a:buClr>
                <a:schemeClr val="tx1"/>
              </a:buClr>
              <a:buSzPct val="70000"/>
              <a:defRPr/>
            </a:pPr>
            <a:r>
              <a:rPr lang="en-US" sz="2000" u="none" kern="0" dirty="0">
                <a:solidFill>
                  <a:schemeClr val="bg2"/>
                </a:solidFill>
                <a:latin typeface="+mn-lt"/>
              </a:rPr>
              <a:t>No suspect flu cases in hospitals in the region</a:t>
            </a:r>
            <a:endParaRPr lang="en-US" sz="1800" u="none" kern="0" dirty="0">
              <a:solidFill>
                <a:schemeClr val="bg2"/>
              </a:solidFill>
              <a:latin typeface="+mn-lt"/>
            </a:endParaRPr>
          </a:p>
        </p:txBody>
      </p:sp>
      <p:pic>
        <p:nvPicPr>
          <p:cNvPr id="32" name="Picture 2"/>
          <p:cNvPicPr>
            <a:picLocks noChangeAspect="1" noChangeArrowheads="1"/>
          </p:cNvPicPr>
          <p:nvPr/>
        </p:nvPicPr>
        <p:blipFill>
          <a:blip r:embed="rId2" cstate="print"/>
          <a:srcRect l="23836" r="16164" b="19524"/>
          <a:stretch>
            <a:fillRect/>
          </a:stretch>
        </p:blipFill>
        <p:spPr bwMode="auto">
          <a:xfrm>
            <a:off x="3429000" y="152400"/>
            <a:ext cx="5561013" cy="3429000"/>
          </a:xfrm>
          <a:prstGeom prst="rect">
            <a:avLst/>
          </a:prstGeom>
          <a:noFill/>
          <a:ln w="9525">
            <a:noFill/>
            <a:miter lim="800000"/>
            <a:headEnd/>
            <a:tailEnd/>
          </a:ln>
        </p:spPr>
      </p:pic>
      <p:sp>
        <p:nvSpPr>
          <p:cNvPr id="33" name="Rectangle 8"/>
          <p:cNvSpPr>
            <a:spLocks noChangeArrowheads="1"/>
          </p:cNvSpPr>
          <p:nvPr/>
        </p:nvSpPr>
        <p:spPr bwMode="auto">
          <a:xfrm>
            <a:off x="3600450" y="1676400"/>
            <a:ext cx="857250" cy="554038"/>
          </a:xfrm>
          <a:prstGeom prst="rect">
            <a:avLst/>
          </a:prstGeom>
          <a:noFill/>
          <a:ln w="25400" algn="ctr">
            <a:solidFill>
              <a:srgbClr val="FF0000"/>
            </a:solidFill>
            <a:round/>
            <a:headEnd/>
            <a:tailEnd/>
          </a:ln>
        </p:spPr>
        <p:txBody>
          <a:bodyPr>
            <a:spAutoFit/>
          </a:bodyPr>
          <a:lstStyle/>
          <a:p>
            <a:pPr algn="r" eaLnBrk="0" hangingPunct="0">
              <a:lnSpc>
                <a:spcPct val="75000"/>
              </a:lnSpc>
            </a:pPr>
            <a:endParaRPr lang="en-US"/>
          </a:p>
        </p:txBody>
      </p:sp>
      <p:cxnSp>
        <p:nvCxnSpPr>
          <p:cNvPr id="34" name="Straight Connector 10"/>
          <p:cNvCxnSpPr>
            <a:cxnSpLocks noChangeShapeType="1"/>
          </p:cNvCxnSpPr>
          <p:nvPr/>
        </p:nvCxnSpPr>
        <p:spPr bwMode="auto">
          <a:xfrm rot="16200000" flipH="1">
            <a:off x="2476500" y="3238500"/>
            <a:ext cx="3581400" cy="1371600"/>
          </a:xfrm>
          <a:prstGeom prst="line">
            <a:avLst/>
          </a:prstGeom>
          <a:noFill/>
          <a:ln w="25400" algn="ctr">
            <a:solidFill>
              <a:srgbClr val="FF0000"/>
            </a:solidFill>
            <a:round/>
            <a:headEnd/>
            <a:tailEnd/>
          </a:ln>
        </p:spPr>
      </p:cxnSp>
      <p:cxnSp>
        <p:nvCxnSpPr>
          <p:cNvPr id="35" name="Straight Connector 11"/>
          <p:cNvCxnSpPr>
            <a:cxnSpLocks noChangeShapeType="1"/>
          </p:cNvCxnSpPr>
          <p:nvPr/>
        </p:nvCxnSpPr>
        <p:spPr bwMode="auto">
          <a:xfrm>
            <a:off x="4457700" y="1676400"/>
            <a:ext cx="3943350" cy="1676400"/>
          </a:xfrm>
          <a:prstGeom prst="line">
            <a:avLst/>
          </a:prstGeom>
          <a:noFill/>
          <a:ln w="25400" algn="ctr">
            <a:solidFill>
              <a:srgbClr val="FF0000"/>
            </a:solidFill>
            <a:round/>
            <a:headEnd/>
            <a:tailEnd/>
          </a:ln>
        </p:spPr>
      </p:cxnSp>
      <p:pic>
        <p:nvPicPr>
          <p:cNvPr id="36" name="Picture 3"/>
          <p:cNvPicPr>
            <a:picLocks noChangeAspect="1" noChangeArrowheads="1"/>
          </p:cNvPicPr>
          <p:nvPr/>
        </p:nvPicPr>
        <p:blipFill>
          <a:blip r:embed="rId3" cstate="print"/>
          <a:srcRect l="31174" t="9000" r="31599" b="33409"/>
          <a:stretch>
            <a:fillRect/>
          </a:stretch>
        </p:blipFill>
        <p:spPr bwMode="auto">
          <a:xfrm>
            <a:off x="4953000" y="3352800"/>
            <a:ext cx="3429000" cy="2438400"/>
          </a:xfrm>
          <a:prstGeom prst="rect">
            <a:avLst/>
          </a:prstGeom>
          <a:noFill/>
          <a:ln w="25400">
            <a:solidFill>
              <a:srgbClr val="FF0000"/>
            </a:solidFill>
            <a:miter lim="800000"/>
            <a:headEnd/>
            <a:tailEnd/>
          </a:ln>
        </p:spPr>
      </p:pic>
      <p:sp>
        <p:nvSpPr>
          <p:cNvPr id="37" name="Oval 18"/>
          <p:cNvSpPr>
            <a:spLocks noChangeArrowheads="1"/>
          </p:cNvSpPr>
          <p:nvPr/>
        </p:nvSpPr>
        <p:spPr bwMode="auto">
          <a:xfrm>
            <a:off x="7283450" y="4876800"/>
            <a:ext cx="260350" cy="779463"/>
          </a:xfrm>
          <a:prstGeom prst="ellipse">
            <a:avLst/>
          </a:prstGeom>
          <a:solidFill>
            <a:srgbClr val="FF0000"/>
          </a:solidFill>
          <a:ln w="9525" algn="ctr">
            <a:noFill/>
            <a:round/>
            <a:headEnd/>
            <a:tailEnd/>
          </a:ln>
        </p:spPr>
        <p:txBody>
          <a:bodyPr wrap="none">
            <a:spAutoFit/>
          </a:bodyPr>
          <a:lstStyle/>
          <a:p>
            <a:pPr algn="r" eaLnBrk="0" hangingPunct="0">
              <a:lnSpc>
                <a:spcPct val="75000"/>
              </a:lnSpc>
            </a:pPr>
            <a:endParaRPr lang="en-US"/>
          </a:p>
        </p:txBody>
      </p:sp>
      <p:sp>
        <p:nvSpPr>
          <p:cNvPr id="38" name="Oval 20"/>
          <p:cNvSpPr>
            <a:spLocks noChangeArrowheads="1"/>
          </p:cNvSpPr>
          <p:nvPr/>
        </p:nvSpPr>
        <p:spPr bwMode="auto">
          <a:xfrm>
            <a:off x="6340475" y="4800600"/>
            <a:ext cx="260350" cy="779463"/>
          </a:xfrm>
          <a:prstGeom prst="ellipse">
            <a:avLst/>
          </a:prstGeom>
          <a:solidFill>
            <a:srgbClr val="FF0000"/>
          </a:solidFill>
          <a:ln w="9525" algn="ctr">
            <a:noFill/>
            <a:round/>
            <a:headEnd/>
            <a:tailEnd/>
          </a:ln>
        </p:spPr>
        <p:txBody>
          <a:bodyPr wrap="none">
            <a:spAutoFit/>
          </a:bodyPr>
          <a:lstStyle/>
          <a:p>
            <a:pPr algn="r" eaLnBrk="0" hangingPunct="0">
              <a:lnSpc>
                <a:spcPct val="75000"/>
              </a:lnSpc>
            </a:pPr>
            <a:endParaRPr lang="en-US"/>
          </a:p>
        </p:txBody>
      </p:sp>
      <p:sp>
        <p:nvSpPr>
          <p:cNvPr id="39" name="TextBox 22"/>
          <p:cNvSpPr txBox="1">
            <a:spLocks noChangeArrowheads="1"/>
          </p:cNvSpPr>
          <p:nvPr/>
        </p:nvSpPr>
        <p:spPr bwMode="auto">
          <a:xfrm>
            <a:off x="6330950" y="4495800"/>
            <a:ext cx="355600" cy="369888"/>
          </a:xfrm>
          <a:prstGeom prst="rect">
            <a:avLst/>
          </a:prstGeom>
          <a:noFill/>
          <a:ln w="9525">
            <a:noFill/>
            <a:miter lim="800000"/>
            <a:headEnd/>
            <a:tailEnd/>
          </a:ln>
        </p:spPr>
        <p:txBody>
          <a:bodyPr wrap="none">
            <a:spAutoFit/>
          </a:bodyPr>
          <a:lstStyle/>
          <a:p>
            <a:pPr algn="r" eaLnBrk="0" hangingPunct="0">
              <a:lnSpc>
                <a:spcPct val="75000"/>
              </a:lnSpc>
            </a:pPr>
            <a:r>
              <a:rPr lang="en-US" sz="2400" u="none">
                <a:solidFill>
                  <a:srgbClr val="FF0000"/>
                </a:solidFill>
              </a:rPr>
              <a:t>1</a:t>
            </a:r>
            <a:endParaRPr lang="en-US" u="none">
              <a:solidFill>
                <a:srgbClr val="FF0000"/>
              </a:solidFill>
            </a:endParaRPr>
          </a:p>
        </p:txBody>
      </p:sp>
      <p:sp>
        <p:nvSpPr>
          <p:cNvPr id="40" name="TextBox 23"/>
          <p:cNvSpPr txBox="1">
            <a:spLocks noChangeArrowheads="1"/>
          </p:cNvSpPr>
          <p:nvPr/>
        </p:nvSpPr>
        <p:spPr bwMode="auto">
          <a:xfrm>
            <a:off x="7319963" y="4572000"/>
            <a:ext cx="355600" cy="369888"/>
          </a:xfrm>
          <a:prstGeom prst="rect">
            <a:avLst/>
          </a:prstGeom>
          <a:noFill/>
          <a:ln w="9525">
            <a:noFill/>
            <a:miter lim="800000"/>
            <a:headEnd/>
            <a:tailEnd/>
          </a:ln>
        </p:spPr>
        <p:txBody>
          <a:bodyPr wrap="none">
            <a:spAutoFit/>
          </a:bodyPr>
          <a:lstStyle/>
          <a:p>
            <a:pPr algn="r" eaLnBrk="0" hangingPunct="0">
              <a:lnSpc>
                <a:spcPct val="75000"/>
              </a:lnSpc>
            </a:pPr>
            <a:r>
              <a:rPr lang="en-US" sz="2400" u="none">
                <a:solidFill>
                  <a:srgbClr val="FF0000"/>
                </a:solidFill>
              </a:rPr>
              <a:t>2</a:t>
            </a:r>
            <a:endParaRPr lang="en-US" u="none">
              <a:solidFill>
                <a:srgbClr val="FF0000"/>
              </a:solidFill>
            </a:endParaRPr>
          </a:p>
        </p:txBody>
      </p:sp>
      <p:sp>
        <p:nvSpPr>
          <p:cNvPr id="41" name="TextBox 24"/>
          <p:cNvSpPr txBox="1">
            <a:spLocks noChangeArrowheads="1"/>
          </p:cNvSpPr>
          <p:nvPr/>
        </p:nvSpPr>
        <p:spPr bwMode="auto">
          <a:xfrm>
            <a:off x="5057775" y="5892800"/>
            <a:ext cx="3390900" cy="301625"/>
          </a:xfrm>
          <a:prstGeom prst="rect">
            <a:avLst/>
          </a:prstGeom>
          <a:noFill/>
          <a:ln w="9525">
            <a:noFill/>
            <a:miter lim="800000"/>
            <a:headEnd/>
            <a:tailEnd/>
          </a:ln>
        </p:spPr>
        <p:txBody>
          <a:bodyPr>
            <a:spAutoFit/>
          </a:bodyPr>
          <a:lstStyle/>
          <a:p>
            <a:pPr algn="ctr" eaLnBrk="0" hangingPunct="0">
              <a:lnSpc>
                <a:spcPct val="75000"/>
              </a:lnSpc>
            </a:pPr>
            <a:r>
              <a:rPr lang="en-US" sz="1800" u="none"/>
              <a:t>Southern California, US</a:t>
            </a: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Novel Swine Influenza Detected</a:t>
            </a:r>
            <a:endParaRPr lang="en-US" sz="3200" dirty="0"/>
          </a:p>
        </p:txBody>
      </p:sp>
      <p:sp>
        <p:nvSpPr>
          <p:cNvPr id="3" name="Content Placeholder 2"/>
          <p:cNvSpPr>
            <a:spLocks noGrp="1"/>
          </p:cNvSpPr>
          <p:nvPr>
            <p:ph idx="1"/>
          </p:nvPr>
        </p:nvSpPr>
        <p:spPr>
          <a:xfrm>
            <a:off x="457200" y="1600201"/>
            <a:ext cx="4800600" cy="4191000"/>
          </a:xfrm>
        </p:spPr>
        <p:txBody>
          <a:bodyPr/>
          <a:lstStyle/>
          <a:p>
            <a:pPr>
              <a:buFont typeface="Wingdings" pitchFamily="2" charset="2"/>
              <a:buChar char="§"/>
            </a:pPr>
            <a:r>
              <a:rPr lang="en-US" b="0" dirty="0" smtClean="0"/>
              <a:t>Both cases reported in MMWR - </a:t>
            </a:r>
            <a:r>
              <a:rPr lang="en-US" b="0" i="1" dirty="0" smtClean="0"/>
              <a:t>MMWR 58(15);400-02</a:t>
            </a:r>
          </a:p>
          <a:p>
            <a:pPr>
              <a:buNone/>
            </a:pPr>
            <a:endParaRPr lang="en-US" b="0" i="1" dirty="0" smtClean="0"/>
          </a:p>
          <a:p>
            <a:pPr>
              <a:buFont typeface="Wingdings" pitchFamily="2" charset="2"/>
              <a:buChar char="§"/>
            </a:pPr>
            <a:r>
              <a:rPr lang="en-US" b="0" dirty="0" smtClean="0"/>
              <a:t>Posted gene sequences on </a:t>
            </a:r>
            <a:r>
              <a:rPr lang="en-US" b="0" dirty="0" err="1" smtClean="0"/>
              <a:t>GenBank</a:t>
            </a:r>
            <a:endParaRPr lang="en-US" b="0" dirty="0" smtClean="0"/>
          </a:p>
          <a:p>
            <a:pPr>
              <a:buNone/>
            </a:pPr>
            <a:endParaRPr lang="en-US" b="0" dirty="0" smtClean="0"/>
          </a:p>
          <a:p>
            <a:pPr>
              <a:buFont typeface="Wingdings" pitchFamily="2" charset="2"/>
              <a:buChar char="§"/>
            </a:pPr>
            <a:r>
              <a:rPr lang="en-US" b="0" dirty="0" smtClean="0">
                <a:solidFill>
                  <a:srgbClr val="FFFFFF"/>
                </a:solidFill>
              </a:rPr>
              <a:t>Searched for swine exposure</a:t>
            </a:r>
          </a:p>
          <a:p>
            <a:pPr lvl="1">
              <a:buSzPct val="70000"/>
            </a:pPr>
            <a:r>
              <a:rPr lang="en-US" dirty="0" smtClean="0">
                <a:solidFill>
                  <a:srgbClr val="FFFFFF"/>
                </a:solidFill>
              </a:rPr>
              <a:t>10 year old visited San Diego zoo</a:t>
            </a:r>
          </a:p>
          <a:p>
            <a:pPr lvl="1">
              <a:buSzPct val="70000"/>
            </a:pPr>
            <a:r>
              <a:rPr lang="en-US" dirty="0" smtClean="0"/>
              <a:t>8 </a:t>
            </a:r>
            <a:r>
              <a:rPr lang="en-US" dirty="0" smtClean="0">
                <a:solidFill>
                  <a:srgbClr val="FFFFFF"/>
                </a:solidFill>
              </a:rPr>
              <a:t>year old at county fair</a:t>
            </a:r>
          </a:p>
          <a:p>
            <a:pPr lvl="1">
              <a:buSzPct val="70000"/>
              <a:buNone/>
            </a:pPr>
            <a:endParaRPr lang="en-US" dirty="0" smtClean="0">
              <a:solidFill>
                <a:srgbClr val="FFFFFF"/>
              </a:solidFill>
            </a:endParaRPr>
          </a:p>
          <a:p>
            <a:pPr>
              <a:buFont typeface="Wingdings" pitchFamily="2" charset="2"/>
              <a:buChar char="§"/>
            </a:pPr>
            <a:r>
              <a:rPr lang="en-US" b="0" u="sng" dirty="0" smtClean="0">
                <a:solidFill>
                  <a:srgbClr val="FFFFFF"/>
                </a:solidFill>
              </a:rPr>
              <a:t>No</a:t>
            </a:r>
            <a:r>
              <a:rPr lang="en-US" b="0" dirty="0" smtClean="0">
                <a:solidFill>
                  <a:srgbClr val="FFFFFF"/>
                </a:solidFill>
              </a:rPr>
              <a:t> evidence to link to swine</a:t>
            </a:r>
            <a:endParaRPr lang="en-US" b="0" dirty="0" smtClean="0"/>
          </a:p>
          <a:p>
            <a:endParaRPr lang="en-US" dirty="0"/>
          </a:p>
        </p:txBody>
      </p:sp>
      <p:sp>
        <p:nvSpPr>
          <p:cNvPr id="5" name="TextBox 4"/>
          <p:cNvSpPr txBox="1"/>
          <p:nvPr/>
        </p:nvSpPr>
        <p:spPr>
          <a:xfrm>
            <a:off x="4800600" y="1524000"/>
            <a:ext cx="3886200" cy="369332"/>
          </a:xfrm>
          <a:prstGeom prst="rect">
            <a:avLst/>
          </a:prstGeom>
          <a:noFill/>
        </p:spPr>
        <p:txBody>
          <a:bodyPr wrap="square" rtlCol="0">
            <a:spAutoFit/>
          </a:bodyPr>
          <a:lstStyle/>
          <a:p>
            <a:endParaRPr lang="en-US" dirty="0"/>
          </a:p>
        </p:txBody>
      </p:sp>
      <p:pic>
        <p:nvPicPr>
          <p:cNvPr id="6" name="Picture 11" descr="SJ-Fair-2-ajk.jpg"/>
          <p:cNvPicPr>
            <a:picLocks noChangeAspect="1"/>
          </p:cNvPicPr>
          <p:nvPr/>
        </p:nvPicPr>
        <p:blipFill>
          <a:blip r:embed="rId2" cstate="print"/>
          <a:srcRect l="10345"/>
          <a:stretch>
            <a:fillRect/>
          </a:stretch>
        </p:blipFill>
        <p:spPr bwMode="auto">
          <a:xfrm>
            <a:off x="5257800" y="1524000"/>
            <a:ext cx="3273425" cy="1828800"/>
          </a:xfrm>
          <a:prstGeom prst="rect">
            <a:avLst/>
          </a:prstGeom>
          <a:noFill/>
          <a:ln w="9525">
            <a:noFill/>
            <a:miter lim="800000"/>
            <a:headEnd/>
            <a:tailEnd/>
          </a:ln>
        </p:spPr>
      </p:pic>
      <p:sp>
        <p:nvSpPr>
          <p:cNvPr id="7" name="TextBox 13"/>
          <p:cNvSpPr txBox="1">
            <a:spLocks noChangeArrowheads="1"/>
          </p:cNvSpPr>
          <p:nvPr/>
        </p:nvSpPr>
        <p:spPr bwMode="auto">
          <a:xfrm>
            <a:off x="5334000" y="3505200"/>
            <a:ext cx="3390900" cy="525144"/>
          </a:xfrm>
          <a:prstGeom prst="rect">
            <a:avLst/>
          </a:prstGeom>
          <a:noFill/>
          <a:ln w="9525">
            <a:noFill/>
            <a:miter lim="800000"/>
            <a:headEnd/>
            <a:tailEnd/>
          </a:ln>
        </p:spPr>
        <p:txBody>
          <a:bodyPr>
            <a:spAutoFit/>
          </a:bodyPr>
          <a:lstStyle/>
          <a:p>
            <a:pPr algn="ctr" eaLnBrk="0" hangingPunct="0">
              <a:lnSpc>
                <a:spcPct val="75000"/>
              </a:lnSpc>
            </a:pPr>
            <a:r>
              <a:rPr lang="en-US" sz="1800" u="none" dirty="0"/>
              <a:t>Contestant at County Fair in California</a:t>
            </a:r>
            <a:endParaRPr lang="en-US" u="none" dirty="0"/>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phases5-6-1.gif"/>
          <p:cNvPicPr>
            <a:picLocks noGrp="1" noChangeAspect="1"/>
          </p:cNvPicPr>
          <p:nvPr>
            <p:ph idx="1"/>
          </p:nvPr>
        </p:nvPicPr>
        <p:blipFill>
          <a:blip r:embed="rId2" cstate="print"/>
          <a:srcRect/>
          <a:stretch>
            <a:fillRect/>
          </a:stretch>
        </p:blipFill>
        <p:spPr>
          <a:xfrm>
            <a:off x="304800" y="228600"/>
            <a:ext cx="8534400" cy="2743201"/>
          </a:xfrm>
        </p:spPr>
      </p:pic>
      <p:sp>
        <p:nvSpPr>
          <p:cNvPr id="6" name="Rectangle 5"/>
          <p:cNvSpPr/>
          <p:nvPr/>
        </p:nvSpPr>
        <p:spPr>
          <a:xfrm>
            <a:off x="304800" y="3276600"/>
            <a:ext cx="8534400" cy="2963888"/>
          </a:xfrm>
          <a:prstGeom prst="rect">
            <a:avLst/>
          </a:prstGeom>
        </p:spPr>
        <p:txBody>
          <a:bodyPr wrap="square">
            <a:spAutoFit/>
          </a:bodyPr>
          <a:lstStyle/>
          <a:p>
            <a:pPr algn="ctr">
              <a:lnSpc>
                <a:spcPct val="70000"/>
              </a:lnSpc>
              <a:buFont typeface="Wingdings" pitchFamily="2" charset="2"/>
              <a:buNone/>
            </a:pPr>
            <a:r>
              <a:rPr lang="en-US" sz="2400" b="1" dirty="0" smtClean="0">
                <a:solidFill>
                  <a:schemeClr val="bg2"/>
                </a:solidFill>
              </a:rPr>
              <a:t>June 11, 2009</a:t>
            </a:r>
          </a:p>
          <a:p>
            <a:pPr algn="ctr">
              <a:lnSpc>
                <a:spcPct val="70000"/>
              </a:lnSpc>
              <a:buFont typeface="Wingdings" pitchFamily="2" charset="2"/>
              <a:buNone/>
            </a:pPr>
            <a:endParaRPr lang="en-US" sz="2400" b="1" dirty="0" smtClean="0">
              <a:solidFill>
                <a:schemeClr val="bg2"/>
              </a:solidFill>
            </a:endParaRPr>
          </a:p>
          <a:p>
            <a:pPr algn="ctr">
              <a:lnSpc>
                <a:spcPct val="70000"/>
              </a:lnSpc>
              <a:buFont typeface="Wingdings" pitchFamily="2" charset="2"/>
              <a:buNone/>
            </a:pPr>
            <a:r>
              <a:rPr lang="en-US" sz="2400" dirty="0" smtClean="0">
                <a:solidFill>
                  <a:schemeClr val="bg2"/>
                </a:solidFill>
              </a:rPr>
              <a:t>   “On the basis of available evidence, and these expert assessments of the evidence, the scientific criteria for an influenza pandemic have been met.  I have therefore decided to raise the level of influenza pandemic alert from phase 5 to phase 6.  The world is now at the start of the 2009 influenza pandemic.”</a:t>
            </a:r>
          </a:p>
          <a:p>
            <a:pPr algn="ctr">
              <a:lnSpc>
                <a:spcPct val="70000"/>
              </a:lnSpc>
              <a:buFont typeface="Wingdings" pitchFamily="2" charset="2"/>
              <a:buNone/>
            </a:pPr>
            <a:r>
              <a:rPr lang="en-US" sz="2400" dirty="0" smtClean="0">
                <a:solidFill>
                  <a:schemeClr val="bg2"/>
                </a:solidFill>
              </a:rPr>
              <a:t>	</a:t>
            </a:r>
          </a:p>
          <a:p>
            <a:pPr algn="ctr">
              <a:lnSpc>
                <a:spcPct val="70000"/>
              </a:lnSpc>
              <a:buFont typeface="Wingdings" pitchFamily="2" charset="2"/>
              <a:buNone/>
            </a:pPr>
            <a:r>
              <a:rPr lang="en-US" sz="2400" b="1" dirty="0" smtClean="0">
                <a:solidFill>
                  <a:schemeClr val="bg2"/>
                </a:solidFill>
              </a:rPr>
              <a:t>   </a:t>
            </a:r>
            <a:r>
              <a:rPr lang="en-US" sz="2000" dirty="0" smtClean="0">
                <a:solidFill>
                  <a:schemeClr val="bg2"/>
                </a:solidFill>
              </a:rPr>
              <a:t>- Dr Margaret Chan, Director-General of the World Health   </a:t>
            </a:r>
          </a:p>
          <a:p>
            <a:pPr algn="ctr">
              <a:lnSpc>
                <a:spcPct val="70000"/>
              </a:lnSpc>
              <a:buFont typeface="Wingdings" pitchFamily="2" charset="2"/>
              <a:buNone/>
            </a:pPr>
            <a:r>
              <a:rPr lang="en-US" sz="2000" dirty="0" smtClean="0">
                <a:solidFill>
                  <a:schemeClr val="bg2"/>
                </a:solidFill>
              </a:rPr>
              <a:t>     Organization</a:t>
            </a: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Surveillance Systems</a:t>
            </a:r>
            <a:endParaRPr lang="en-US" sz="3200" dirty="0"/>
          </a:p>
        </p:txBody>
      </p:sp>
      <p:sp>
        <p:nvSpPr>
          <p:cNvPr id="3" name="Content Placeholder 2"/>
          <p:cNvSpPr>
            <a:spLocks noGrp="1"/>
          </p:cNvSpPr>
          <p:nvPr>
            <p:ph idx="1"/>
          </p:nvPr>
        </p:nvSpPr>
        <p:spPr/>
        <p:txBody>
          <a:bodyPr/>
          <a:lstStyle/>
          <a:p>
            <a:pPr>
              <a:buFont typeface="Wingdings" pitchFamily="2" charset="2"/>
              <a:buChar char="§"/>
            </a:pPr>
            <a:r>
              <a:rPr lang="en-US" b="0" dirty="0" smtClean="0"/>
              <a:t>As the outbreak investigation expanded, CDC epidemiologists worked with state, local and international partners to enhance CDC’s existing flu surveillance systems to better track the spread of 2009 H1N1</a:t>
            </a: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59152"/>
            <a:ext cx="8229600" cy="1143000"/>
          </a:xfrm>
        </p:spPr>
        <p:txBody>
          <a:bodyPr/>
          <a:lstStyle/>
          <a:p>
            <a:pPr eaLnBrk="0" hangingPunct="0">
              <a:defRPr/>
            </a:pPr>
            <a:r>
              <a:rPr lang="en-US" sz="4800" dirty="0" smtClean="0"/>
              <a:t>Impact of 2009 H1N1</a:t>
            </a:r>
            <a:r>
              <a:rPr lang="en-US" dirty="0" smtClean="0">
                <a:solidFill>
                  <a:srgbClr val="FFFF00"/>
                </a:solidFill>
                <a:latin typeface="Arial" charset="0"/>
              </a:rPr>
              <a:t/>
            </a:r>
            <a:br>
              <a:rPr lang="en-US" dirty="0" smtClean="0">
                <a:solidFill>
                  <a:srgbClr val="FFFF00"/>
                </a:solidFill>
                <a:latin typeface="Arial" charset="0"/>
              </a:rPr>
            </a:br>
            <a:endParaRPr lang="en-US" dirty="0"/>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smtClean="0">
                <a:cs typeface="Arial" pitchFamily="34" charset="0"/>
              </a:rPr>
              <a:t>What is Influenza?</a:t>
            </a:r>
            <a:endParaRPr lang="en-US" sz="3200" dirty="0"/>
          </a:p>
        </p:txBody>
      </p:sp>
      <p:sp>
        <p:nvSpPr>
          <p:cNvPr id="5" name="Content Placeholder 4"/>
          <p:cNvSpPr>
            <a:spLocks noGrp="1"/>
          </p:cNvSpPr>
          <p:nvPr>
            <p:ph idx="1"/>
          </p:nvPr>
        </p:nvSpPr>
        <p:spPr/>
        <p:txBody>
          <a:bodyPr/>
          <a:lstStyle/>
          <a:p>
            <a:pPr>
              <a:buFont typeface="Wingdings" pitchFamily="2" charset="2"/>
              <a:buChar char="§"/>
            </a:pPr>
            <a:r>
              <a:rPr lang="en-US" sz="2800" b="0" dirty="0" smtClean="0"/>
              <a:t>Influenza (the flu) is a contagious respiratory illness caused by influenza viruses.  It can cause mild to severe illness, and at times can lead to death</a:t>
            </a: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Impact of 2009 H1N1 Flu</a:t>
            </a:r>
            <a:endParaRPr lang="en-US" sz="3200" dirty="0"/>
          </a:p>
        </p:txBody>
      </p:sp>
      <p:sp>
        <p:nvSpPr>
          <p:cNvPr id="3" name="Content Placeholder 2"/>
          <p:cNvSpPr>
            <a:spLocks noGrp="1"/>
          </p:cNvSpPr>
          <p:nvPr>
            <p:ph idx="1"/>
          </p:nvPr>
        </p:nvSpPr>
        <p:spPr/>
        <p:txBody>
          <a:bodyPr/>
          <a:lstStyle/>
          <a:p>
            <a:pPr>
              <a:buNone/>
            </a:pPr>
            <a:r>
              <a:rPr lang="en-US" dirty="0" smtClean="0"/>
              <a:t>Global Impact</a:t>
            </a:r>
          </a:p>
          <a:p>
            <a:endParaRPr lang="en-US" sz="800" dirty="0" smtClean="0"/>
          </a:p>
          <a:p>
            <a:pPr lvl="1">
              <a:buSzPct val="70000"/>
            </a:pPr>
            <a:r>
              <a:rPr lang="en-US" dirty="0" smtClean="0"/>
              <a:t>More than 214 countries and overseas territories or communities had reported laboratory confirmed cases of pandemic influenza H1N1 2009, including at least 18,449 deaths (World Health Organization, August 6, 2010)</a:t>
            </a:r>
          </a:p>
          <a:p>
            <a:pPr lvl="1">
              <a:buSzPct val="70000"/>
            </a:pPr>
            <a:r>
              <a:rPr lang="en-US" dirty="0" smtClean="0"/>
              <a:t>Reported cases and deaths are likely a substantial under-estimate of true impact of 2009 H1N1 </a:t>
            </a:r>
          </a:p>
          <a:p>
            <a:pPr lvl="1">
              <a:buSzPct val="70000"/>
            </a:pPr>
            <a:r>
              <a:rPr lang="en-US" dirty="0" smtClean="0"/>
              <a:t>Estimating the true number of individual flu cases and deaths is very challenging</a:t>
            </a:r>
          </a:p>
          <a:p>
            <a:pPr lvl="2">
              <a:buSzPct val="70000"/>
              <a:buFont typeface="Wingdings" pitchFamily="2" charset="2"/>
              <a:buChar char="§"/>
            </a:pPr>
            <a:r>
              <a:rPr lang="en-US" dirty="0" smtClean="0"/>
              <a:t>Many people with flu don’t seek medical care</a:t>
            </a:r>
          </a:p>
          <a:p>
            <a:pPr lvl="2">
              <a:buSzPct val="70000"/>
              <a:buFont typeface="Wingdings" pitchFamily="2" charset="2"/>
              <a:buChar char="§"/>
            </a:pPr>
            <a:r>
              <a:rPr lang="en-US" dirty="0" smtClean="0"/>
              <a:t>Only a small number of those that do seek care are tested</a:t>
            </a:r>
          </a:p>
          <a:p>
            <a:pPr lvl="2">
              <a:buSzPct val="70000"/>
              <a:buFont typeface="Wingdings" pitchFamily="2" charset="2"/>
              <a:buChar char="§"/>
            </a:pPr>
            <a:r>
              <a:rPr lang="en-US" dirty="0" smtClean="0"/>
              <a:t>More people who are hospitalized or die of flu-related causes are tested and reported, but under-reporting of hospitalizations and deaths occurs as well</a:t>
            </a:r>
          </a:p>
          <a:p>
            <a:endParaRPr lang="en-US" dirty="0"/>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2" cstate="print"/>
          <a:srcRect r="1599" b="2280"/>
          <a:stretch>
            <a:fillRect/>
          </a:stretch>
        </p:blipFill>
        <p:spPr bwMode="auto">
          <a:xfrm>
            <a:off x="1524000" y="1524000"/>
            <a:ext cx="6197591" cy="4648199"/>
          </a:xfrm>
          <a:prstGeom prst="rect">
            <a:avLst/>
          </a:prstGeom>
          <a:noFill/>
          <a:ln w="9525">
            <a:noFill/>
            <a:miter lim="800000"/>
            <a:headEnd/>
            <a:tailEnd/>
          </a:ln>
        </p:spPr>
      </p:pic>
      <p:sp>
        <p:nvSpPr>
          <p:cNvPr id="6" name="TextBox 5"/>
          <p:cNvSpPr txBox="1"/>
          <p:nvPr/>
        </p:nvSpPr>
        <p:spPr>
          <a:xfrm>
            <a:off x="457200" y="6096000"/>
            <a:ext cx="8305800" cy="276999"/>
          </a:xfrm>
          <a:prstGeom prst="rect">
            <a:avLst/>
          </a:prstGeom>
          <a:noFill/>
        </p:spPr>
        <p:txBody>
          <a:bodyPr wrap="square" rtlCol="0">
            <a:spAutoFit/>
          </a:bodyPr>
          <a:lstStyle/>
          <a:p>
            <a:pPr algn="ctr"/>
            <a:r>
              <a:rPr lang="en-US" sz="1200" dirty="0" smtClean="0">
                <a:hlinkClick r:id="rId3"/>
              </a:rPr>
              <a:t>http://www.cdc.gov/h1n1flu/estimates_2009_h1n1.htm</a:t>
            </a:r>
            <a:r>
              <a:rPr lang="en-US" sz="1200" dirty="0" smtClean="0"/>
              <a:t> </a:t>
            </a:r>
            <a:endParaRPr lang="en-US" sz="1200" dirty="0"/>
          </a:p>
        </p:txBody>
      </p:sp>
      <p:sp>
        <p:nvSpPr>
          <p:cNvPr id="4" name="TextBox 3"/>
          <p:cNvSpPr txBox="1"/>
          <p:nvPr/>
        </p:nvSpPr>
        <p:spPr>
          <a:xfrm>
            <a:off x="381000" y="457200"/>
            <a:ext cx="8382000" cy="584775"/>
          </a:xfrm>
          <a:prstGeom prst="rect">
            <a:avLst/>
          </a:prstGeom>
          <a:noFill/>
        </p:spPr>
        <p:txBody>
          <a:bodyPr wrap="square" rtlCol="0">
            <a:spAutoFit/>
          </a:bodyPr>
          <a:lstStyle/>
          <a:p>
            <a:pPr algn="ctr"/>
            <a:r>
              <a:rPr lang="en-US" sz="3200" b="1" dirty="0" smtClean="0"/>
              <a:t>Impact of 2009 H1N1 Flu</a:t>
            </a:r>
            <a:endParaRPr lang="en-US" sz="3200" b="1" dirty="0"/>
          </a:p>
        </p:txBody>
      </p:sp>
      <p:sp>
        <p:nvSpPr>
          <p:cNvPr id="7" name="TextBox 6"/>
          <p:cNvSpPr txBox="1"/>
          <p:nvPr/>
        </p:nvSpPr>
        <p:spPr>
          <a:xfrm>
            <a:off x="457200" y="990600"/>
            <a:ext cx="3200400" cy="461665"/>
          </a:xfrm>
          <a:prstGeom prst="rect">
            <a:avLst/>
          </a:prstGeom>
          <a:noFill/>
        </p:spPr>
        <p:txBody>
          <a:bodyPr wrap="square" rtlCol="0">
            <a:spAutoFit/>
          </a:bodyPr>
          <a:lstStyle/>
          <a:p>
            <a:r>
              <a:rPr lang="en-US" sz="2400" b="1" dirty="0" smtClean="0">
                <a:solidFill>
                  <a:schemeClr val="bg2"/>
                </a:solidFill>
              </a:rPr>
              <a:t>Domestic Impact</a:t>
            </a:r>
            <a:endParaRPr lang="en-US" sz="2400" b="1" dirty="0">
              <a:solidFill>
                <a:schemeClr val="bg2"/>
              </a:solidFill>
            </a:endParaRP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304800"/>
            <a:ext cx="8382000" cy="369332"/>
          </a:xfrm>
          <a:prstGeom prst="rect">
            <a:avLst/>
          </a:prstGeom>
          <a:noFill/>
        </p:spPr>
        <p:txBody>
          <a:bodyPr wrap="square" rtlCol="0">
            <a:spAutoFit/>
          </a:bodyPr>
          <a:lstStyle/>
          <a:p>
            <a:endParaRPr lang="en-US" dirty="0"/>
          </a:p>
        </p:txBody>
      </p:sp>
      <p:sp>
        <p:nvSpPr>
          <p:cNvPr id="6" name="Title 1"/>
          <p:cNvSpPr>
            <a:spLocks noGrp="1"/>
          </p:cNvSpPr>
          <p:nvPr>
            <p:ph type="title" idx="4294967295"/>
          </p:nvPr>
        </p:nvSpPr>
        <p:spPr>
          <a:xfrm>
            <a:off x="152400" y="228600"/>
            <a:ext cx="8743950" cy="1143000"/>
          </a:xfrm>
          <a:prstGeom prst="rect">
            <a:avLst/>
          </a:prstGeom>
        </p:spPr>
        <p:txBody>
          <a:bodyPr/>
          <a:lstStyle/>
          <a:p>
            <a:r>
              <a:rPr lang="en-US" sz="2800" b="1" dirty="0" smtClean="0"/>
              <a:t>Characteristics of 2009 H1N1 Influenza</a:t>
            </a:r>
            <a:br>
              <a:rPr lang="en-US" sz="2800" b="1" dirty="0" smtClean="0"/>
            </a:br>
            <a:r>
              <a:rPr lang="en-US" sz="2800" b="1" dirty="0" smtClean="0"/>
              <a:t>April 15, 2009 to April 10, 2010</a:t>
            </a:r>
          </a:p>
        </p:txBody>
      </p:sp>
      <p:sp>
        <p:nvSpPr>
          <p:cNvPr id="7" name="Isosceles Triangle 6"/>
          <p:cNvSpPr/>
          <p:nvPr/>
        </p:nvSpPr>
        <p:spPr>
          <a:xfrm>
            <a:off x="257175" y="1311275"/>
            <a:ext cx="8486775" cy="4572000"/>
          </a:xfrm>
          <a:prstGeom prst="triangle">
            <a:avLst/>
          </a:prstGeom>
          <a:solidFill>
            <a:schemeClr val="bg2">
              <a:lumMod val="75000"/>
              <a:alpha val="71000"/>
            </a:schemeClr>
          </a:solidFill>
          <a:ln>
            <a:noFill/>
          </a:ln>
        </p:spPr>
        <p:style>
          <a:lnRef idx="2">
            <a:schemeClr val="accent1">
              <a:shade val="50000"/>
            </a:schemeClr>
          </a:lnRef>
          <a:fillRef idx="1002">
            <a:schemeClr val="lt2"/>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 name="TextBox 10"/>
          <p:cNvSpPr txBox="1">
            <a:spLocks noChangeArrowheads="1"/>
          </p:cNvSpPr>
          <p:nvPr/>
        </p:nvSpPr>
        <p:spPr bwMode="auto">
          <a:xfrm>
            <a:off x="2784032" y="5251451"/>
            <a:ext cx="1383712" cy="892552"/>
          </a:xfrm>
          <a:prstGeom prst="rect">
            <a:avLst/>
          </a:prstGeom>
          <a:noFill/>
          <a:ln w="9525">
            <a:noFill/>
            <a:miter lim="800000"/>
            <a:headEnd/>
            <a:tailEnd/>
          </a:ln>
        </p:spPr>
        <p:txBody>
          <a:bodyPr wrap="none">
            <a:spAutoFit/>
          </a:bodyPr>
          <a:lstStyle/>
          <a:p>
            <a:r>
              <a:rPr lang="en-US" sz="3200" u="none" dirty="0">
                <a:solidFill>
                  <a:schemeClr val="bg2"/>
                </a:solidFill>
              </a:rPr>
              <a:t>Cases</a:t>
            </a:r>
          </a:p>
          <a:p>
            <a:r>
              <a:rPr lang="en-US" sz="2000" u="none" dirty="0" smtClean="0">
                <a:solidFill>
                  <a:schemeClr val="bg2"/>
                </a:solidFill>
              </a:rPr>
              <a:t>61,000,000</a:t>
            </a:r>
            <a:endParaRPr lang="en-US" sz="2000" u="none" dirty="0">
              <a:solidFill>
                <a:schemeClr val="bg2"/>
              </a:solidFill>
            </a:endParaRPr>
          </a:p>
        </p:txBody>
      </p:sp>
      <p:sp>
        <p:nvSpPr>
          <p:cNvPr id="9" name="TextBox 12"/>
          <p:cNvSpPr txBox="1">
            <a:spLocks noChangeArrowheads="1"/>
          </p:cNvSpPr>
          <p:nvPr/>
        </p:nvSpPr>
        <p:spPr bwMode="auto">
          <a:xfrm>
            <a:off x="996553" y="2347913"/>
            <a:ext cx="3017173" cy="892552"/>
          </a:xfrm>
          <a:prstGeom prst="rect">
            <a:avLst/>
          </a:prstGeom>
          <a:noFill/>
          <a:ln w="9525">
            <a:noFill/>
            <a:miter lim="800000"/>
            <a:headEnd/>
            <a:tailEnd/>
          </a:ln>
        </p:spPr>
        <p:txBody>
          <a:bodyPr wrap="none">
            <a:spAutoFit/>
          </a:bodyPr>
          <a:lstStyle/>
          <a:p>
            <a:r>
              <a:rPr lang="en-US" sz="3200" u="none" dirty="0">
                <a:solidFill>
                  <a:schemeClr val="bg2"/>
                </a:solidFill>
              </a:rPr>
              <a:t>Hospitalizations</a:t>
            </a:r>
          </a:p>
          <a:p>
            <a:r>
              <a:rPr lang="en-US" sz="2000" u="none" dirty="0" smtClean="0">
                <a:solidFill>
                  <a:schemeClr val="bg2"/>
                </a:solidFill>
              </a:rPr>
              <a:t>274,000</a:t>
            </a:r>
            <a:endParaRPr lang="en-US" sz="2000" u="none" dirty="0">
              <a:solidFill>
                <a:schemeClr val="bg2"/>
              </a:solidFill>
            </a:endParaRPr>
          </a:p>
        </p:txBody>
      </p:sp>
      <p:sp>
        <p:nvSpPr>
          <p:cNvPr id="10" name="TextBox 13"/>
          <p:cNvSpPr txBox="1">
            <a:spLocks noChangeArrowheads="1"/>
          </p:cNvSpPr>
          <p:nvPr/>
        </p:nvSpPr>
        <p:spPr bwMode="auto">
          <a:xfrm>
            <a:off x="2766418" y="1196976"/>
            <a:ext cx="1435842" cy="861774"/>
          </a:xfrm>
          <a:prstGeom prst="rect">
            <a:avLst/>
          </a:prstGeom>
          <a:noFill/>
          <a:ln w="9525">
            <a:noFill/>
            <a:miter lim="800000"/>
            <a:headEnd/>
            <a:tailEnd/>
          </a:ln>
        </p:spPr>
        <p:txBody>
          <a:bodyPr wrap="none">
            <a:spAutoFit/>
          </a:bodyPr>
          <a:lstStyle/>
          <a:p>
            <a:r>
              <a:rPr lang="en-US" sz="3200" u="none" dirty="0">
                <a:solidFill>
                  <a:schemeClr val="bg2"/>
                </a:solidFill>
              </a:rPr>
              <a:t>Deaths</a:t>
            </a:r>
          </a:p>
          <a:p>
            <a:r>
              <a:rPr lang="en-US" sz="1800" u="none" dirty="0" smtClean="0">
                <a:solidFill>
                  <a:schemeClr val="bg2"/>
                </a:solidFill>
              </a:rPr>
              <a:t>12,470</a:t>
            </a:r>
            <a:endParaRPr lang="en-US" sz="3200" u="none" dirty="0">
              <a:solidFill>
                <a:schemeClr val="bg2"/>
              </a:solidFill>
            </a:endParaRPr>
          </a:p>
        </p:txBody>
      </p:sp>
      <p:grpSp>
        <p:nvGrpSpPr>
          <p:cNvPr id="11" name="Group 40"/>
          <p:cNvGrpSpPr>
            <a:grpSpLocks/>
          </p:cNvGrpSpPr>
          <p:nvPr/>
        </p:nvGrpSpPr>
        <p:grpSpPr bwMode="auto">
          <a:xfrm>
            <a:off x="4784527" y="1874838"/>
            <a:ext cx="2184201" cy="1066800"/>
            <a:chOff x="5116513" y="3197302"/>
            <a:chExt cx="1941512" cy="1016000"/>
          </a:xfrm>
        </p:grpSpPr>
        <p:sp>
          <p:nvSpPr>
            <p:cNvPr id="12" name="Rectangle 11"/>
            <p:cNvSpPr/>
            <p:nvPr/>
          </p:nvSpPr>
          <p:spPr bwMode="auto">
            <a:xfrm>
              <a:off x="5116513" y="3197302"/>
              <a:ext cx="323850" cy="101600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Rectangle 12"/>
            <p:cNvSpPr/>
            <p:nvPr/>
          </p:nvSpPr>
          <p:spPr bwMode="auto">
            <a:xfrm>
              <a:off x="5514975" y="3792992"/>
              <a:ext cx="323850" cy="42031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Rectangle 13"/>
            <p:cNvSpPr/>
            <p:nvPr/>
          </p:nvSpPr>
          <p:spPr bwMode="auto">
            <a:xfrm>
              <a:off x="5921375" y="3916969"/>
              <a:ext cx="322263" cy="296333"/>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Rectangle 14"/>
            <p:cNvSpPr/>
            <p:nvPr/>
          </p:nvSpPr>
          <p:spPr bwMode="auto">
            <a:xfrm>
              <a:off x="6329363" y="3815671"/>
              <a:ext cx="322262" cy="397631"/>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Rectangle 15"/>
            <p:cNvSpPr/>
            <p:nvPr/>
          </p:nvSpPr>
          <p:spPr bwMode="auto">
            <a:xfrm>
              <a:off x="6734175" y="3939647"/>
              <a:ext cx="323850" cy="273655"/>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7" name="Group 35"/>
          <p:cNvGrpSpPr>
            <a:grpSpLocks/>
          </p:cNvGrpSpPr>
          <p:nvPr/>
        </p:nvGrpSpPr>
        <p:grpSpPr bwMode="auto">
          <a:xfrm>
            <a:off x="4789885" y="1371600"/>
            <a:ext cx="2189559" cy="381000"/>
            <a:chOff x="5445125" y="1600200"/>
            <a:chExt cx="1946275" cy="1249363"/>
          </a:xfrm>
        </p:grpSpPr>
        <p:sp>
          <p:nvSpPr>
            <p:cNvPr id="18" name="Rectangle 17"/>
            <p:cNvSpPr/>
            <p:nvPr/>
          </p:nvSpPr>
          <p:spPr>
            <a:xfrm flipV="1">
              <a:off x="5445125" y="2511195"/>
              <a:ext cx="323850" cy="33836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Rectangle 18"/>
            <p:cNvSpPr/>
            <p:nvPr/>
          </p:nvSpPr>
          <p:spPr>
            <a:xfrm flipV="1">
              <a:off x="5845175" y="2479961"/>
              <a:ext cx="323850" cy="36960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Rectangle 19"/>
            <p:cNvSpPr/>
            <p:nvPr/>
          </p:nvSpPr>
          <p:spPr>
            <a:xfrm flipV="1">
              <a:off x="6249988" y="2073918"/>
              <a:ext cx="325437" cy="7756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 name="Rectangle 20"/>
            <p:cNvSpPr/>
            <p:nvPr/>
          </p:nvSpPr>
          <p:spPr>
            <a:xfrm flipV="1">
              <a:off x="6656388" y="1600200"/>
              <a:ext cx="327025" cy="124936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 name="Rectangle 21"/>
            <p:cNvSpPr/>
            <p:nvPr/>
          </p:nvSpPr>
          <p:spPr>
            <a:xfrm flipV="1">
              <a:off x="7067550" y="2105153"/>
              <a:ext cx="323850" cy="7444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23" name="Group 32"/>
          <p:cNvGrpSpPr>
            <a:grpSpLocks/>
          </p:cNvGrpSpPr>
          <p:nvPr/>
        </p:nvGrpSpPr>
        <p:grpSpPr bwMode="auto">
          <a:xfrm>
            <a:off x="4782741" y="3067050"/>
            <a:ext cx="2282428" cy="2819400"/>
            <a:chOff x="5451676" y="4475824"/>
            <a:chExt cx="2092124" cy="1086776"/>
          </a:xfrm>
        </p:grpSpPr>
        <p:sp>
          <p:nvSpPr>
            <p:cNvPr id="24" name="Rectangle 23"/>
            <p:cNvSpPr/>
            <p:nvPr/>
          </p:nvSpPr>
          <p:spPr>
            <a:xfrm>
              <a:off x="5451676" y="4593313"/>
              <a:ext cx="366695" cy="96928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 name="Rectangle 24"/>
            <p:cNvSpPr/>
            <p:nvPr/>
          </p:nvSpPr>
          <p:spPr>
            <a:xfrm>
              <a:off x="5870756" y="4475824"/>
              <a:ext cx="365058" cy="10867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 name="Rectangle 25"/>
            <p:cNvSpPr/>
            <p:nvPr/>
          </p:nvSpPr>
          <p:spPr>
            <a:xfrm>
              <a:off x="6288199" y="5268877"/>
              <a:ext cx="392887" cy="29372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 name="Rectangle 26"/>
            <p:cNvSpPr/>
            <p:nvPr/>
          </p:nvSpPr>
          <p:spPr>
            <a:xfrm>
              <a:off x="6733471" y="5415127"/>
              <a:ext cx="391250" cy="14747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 name="Rectangle 27"/>
            <p:cNvSpPr/>
            <p:nvPr/>
          </p:nvSpPr>
          <p:spPr>
            <a:xfrm>
              <a:off x="7177105" y="5503855"/>
              <a:ext cx="366695" cy="5874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29" name="Group 39"/>
          <p:cNvGrpSpPr>
            <a:grpSpLocks/>
          </p:cNvGrpSpPr>
          <p:nvPr/>
        </p:nvGrpSpPr>
        <p:grpSpPr bwMode="auto">
          <a:xfrm>
            <a:off x="4820819" y="5923080"/>
            <a:ext cx="2233062" cy="767242"/>
            <a:chOff x="5139306" y="5542212"/>
            <a:chExt cx="1984113" cy="767068"/>
          </a:xfrm>
        </p:grpSpPr>
        <p:sp>
          <p:nvSpPr>
            <p:cNvPr id="30" name="TextBox 28"/>
            <p:cNvSpPr txBox="1">
              <a:spLocks noChangeArrowheads="1"/>
            </p:cNvSpPr>
            <p:nvPr/>
          </p:nvSpPr>
          <p:spPr bwMode="auto">
            <a:xfrm rot="16200000">
              <a:off x="5044398" y="5666856"/>
              <a:ext cx="517973" cy="328158"/>
            </a:xfrm>
            <a:prstGeom prst="rect">
              <a:avLst/>
            </a:prstGeom>
            <a:noFill/>
            <a:ln w="9525">
              <a:noFill/>
              <a:miter lim="800000"/>
              <a:headEnd/>
              <a:tailEnd/>
            </a:ln>
          </p:spPr>
          <p:txBody>
            <a:bodyPr wrap="none">
              <a:spAutoFit/>
            </a:bodyPr>
            <a:lstStyle/>
            <a:p>
              <a:r>
                <a:rPr lang="en-US" sz="1800" u="none">
                  <a:solidFill>
                    <a:schemeClr val="bg2"/>
                  </a:solidFill>
                </a:rPr>
                <a:t>0-4</a:t>
              </a:r>
            </a:p>
          </p:txBody>
        </p:sp>
        <p:sp>
          <p:nvSpPr>
            <p:cNvPr id="31" name="TextBox 29"/>
            <p:cNvSpPr txBox="1">
              <a:spLocks noChangeArrowheads="1"/>
            </p:cNvSpPr>
            <p:nvPr/>
          </p:nvSpPr>
          <p:spPr bwMode="auto">
            <a:xfrm rot="16200000">
              <a:off x="5385815" y="5707252"/>
              <a:ext cx="646184" cy="328158"/>
            </a:xfrm>
            <a:prstGeom prst="rect">
              <a:avLst/>
            </a:prstGeom>
            <a:noFill/>
            <a:ln w="9525">
              <a:noFill/>
              <a:miter lim="800000"/>
              <a:headEnd/>
              <a:tailEnd/>
            </a:ln>
          </p:spPr>
          <p:txBody>
            <a:bodyPr wrap="none">
              <a:spAutoFit/>
            </a:bodyPr>
            <a:lstStyle/>
            <a:p>
              <a:r>
                <a:rPr lang="en-US" sz="1800" u="none">
                  <a:solidFill>
                    <a:schemeClr val="bg2"/>
                  </a:solidFill>
                </a:rPr>
                <a:t>5-24</a:t>
              </a:r>
            </a:p>
          </p:txBody>
        </p:sp>
        <p:sp>
          <p:nvSpPr>
            <p:cNvPr id="32" name="TextBox 32"/>
            <p:cNvSpPr txBox="1">
              <a:spLocks noChangeArrowheads="1"/>
            </p:cNvSpPr>
            <p:nvPr/>
          </p:nvSpPr>
          <p:spPr bwMode="auto">
            <a:xfrm rot="16200000">
              <a:off x="5762538" y="5773229"/>
              <a:ext cx="743944" cy="328158"/>
            </a:xfrm>
            <a:prstGeom prst="rect">
              <a:avLst/>
            </a:prstGeom>
            <a:noFill/>
            <a:ln w="9525">
              <a:noFill/>
              <a:miter lim="800000"/>
              <a:headEnd/>
              <a:tailEnd/>
            </a:ln>
          </p:spPr>
          <p:txBody>
            <a:bodyPr wrap="none">
              <a:spAutoFit/>
            </a:bodyPr>
            <a:lstStyle/>
            <a:p>
              <a:r>
                <a:rPr lang="en-US" sz="1800" u="none">
                  <a:solidFill>
                    <a:schemeClr val="bg2"/>
                  </a:solidFill>
                </a:rPr>
                <a:t>25-49</a:t>
              </a:r>
            </a:p>
          </p:txBody>
        </p:sp>
        <p:sp>
          <p:nvSpPr>
            <p:cNvPr id="33" name="TextBox 33"/>
            <p:cNvSpPr txBox="1">
              <a:spLocks noChangeArrowheads="1"/>
            </p:cNvSpPr>
            <p:nvPr/>
          </p:nvSpPr>
          <p:spPr bwMode="auto">
            <a:xfrm rot="16200000">
              <a:off x="6181431" y="5762080"/>
              <a:ext cx="743945" cy="328158"/>
            </a:xfrm>
            <a:prstGeom prst="rect">
              <a:avLst/>
            </a:prstGeom>
            <a:noFill/>
            <a:ln w="9525">
              <a:noFill/>
              <a:miter lim="800000"/>
              <a:headEnd/>
              <a:tailEnd/>
            </a:ln>
          </p:spPr>
          <p:txBody>
            <a:bodyPr wrap="none">
              <a:spAutoFit/>
            </a:bodyPr>
            <a:lstStyle/>
            <a:p>
              <a:r>
                <a:rPr lang="en-US" sz="1800" u="none">
                  <a:solidFill>
                    <a:schemeClr val="bg2"/>
                  </a:solidFill>
                </a:rPr>
                <a:t>50-64</a:t>
              </a:r>
            </a:p>
          </p:txBody>
        </p:sp>
        <p:sp>
          <p:nvSpPr>
            <p:cNvPr id="34" name="TextBox 34"/>
            <p:cNvSpPr txBox="1">
              <a:spLocks noChangeArrowheads="1"/>
            </p:cNvSpPr>
            <p:nvPr/>
          </p:nvSpPr>
          <p:spPr bwMode="auto">
            <a:xfrm rot="16200000">
              <a:off x="6675512" y="5661961"/>
              <a:ext cx="567655" cy="328158"/>
            </a:xfrm>
            <a:prstGeom prst="rect">
              <a:avLst/>
            </a:prstGeom>
            <a:noFill/>
            <a:ln w="9525">
              <a:noFill/>
              <a:miter lim="800000"/>
              <a:headEnd/>
              <a:tailEnd/>
            </a:ln>
          </p:spPr>
          <p:txBody>
            <a:bodyPr wrap="none">
              <a:spAutoFit/>
            </a:bodyPr>
            <a:lstStyle/>
            <a:p>
              <a:r>
                <a:rPr lang="en-US" sz="1800" u="none">
                  <a:solidFill>
                    <a:schemeClr val="bg2"/>
                  </a:solidFill>
                </a:rPr>
                <a:t>≥65</a:t>
              </a:r>
            </a:p>
          </p:txBody>
        </p:sp>
      </p:grpSp>
      <p:sp>
        <p:nvSpPr>
          <p:cNvPr id="35" name="TextBox 38"/>
          <p:cNvSpPr txBox="1">
            <a:spLocks noChangeArrowheads="1"/>
          </p:cNvSpPr>
          <p:nvPr/>
        </p:nvSpPr>
        <p:spPr bwMode="auto">
          <a:xfrm rot="-5400000">
            <a:off x="5370051" y="3414197"/>
            <a:ext cx="4352858" cy="369332"/>
          </a:xfrm>
          <a:prstGeom prst="rect">
            <a:avLst/>
          </a:prstGeom>
          <a:noFill/>
          <a:ln w="9525">
            <a:noFill/>
            <a:miter lim="800000"/>
            <a:headEnd/>
            <a:tailEnd/>
          </a:ln>
        </p:spPr>
        <p:txBody>
          <a:bodyPr wrap="none">
            <a:spAutoFit/>
          </a:bodyPr>
          <a:lstStyle/>
          <a:p>
            <a:r>
              <a:rPr lang="en-US" sz="1800" u="none">
                <a:solidFill>
                  <a:schemeClr val="bg2"/>
                </a:solidFill>
              </a:rPr>
              <a:t>Approximate Rate per 100,000 population</a:t>
            </a:r>
          </a:p>
        </p:txBody>
      </p:sp>
      <p:cxnSp>
        <p:nvCxnSpPr>
          <p:cNvPr id="36" name="Straight Connector 35"/>
          <p:cNvCxnSpPr>
            <a:cxnSpLocks noChangeShapeType="1"/>
          </p:cNvCxnSpPr>
          <p:nvPr/>
        </p:nvCxnSpPr>
        <p:spPr bwMode="auto">
          <a:xfrm>
            <a:off x="4611291" y="1751013"/>
            <a:ext cx="2571750" cy="0"/>
          </a:xfrm>
          <a:prstGeom prst="line">
            <a:avLst/>
          </a:prstGeom>
          <a:noFill/>
          <a:ln w="9525" algn="ctr">
            <a:solidFill>
              <a:srgbClr val="FF0000"/>
            </a:solidFill>
            <a:round/>
            <a:headEnd/>
            <a:tailEnd/>
          </a:ln>
        </p:spPr>
      </p:cxnSp>
      <p:cxnSp>
        <p:nvCxnSpPr>
          <p:cNvPr id="37" name="Straight Connector 39"/>
          <p:cNvCxnSpPr>
            <a:cxnSpLocks noChangeShapeType="1"/>
          </p:cNvCxnSpPr>
          <p:nvPr/>
        </p:nvCxnSpPr>
        <p:spPr bwMode="auto">
          <a:xfrm>
            <a:off x="4611291" y="2932113"/>
            <a:ext cx="2571750" cy="0"/>
          </a:xfrm>
          <a:prstGeom prst="line">
            <a:avLst/>
          </a:prstGeom>
          <a:noFill/>
          <a:ln w="9525" algn="ctr">
            <a:solidFill>
              <a:srgbClr val="00B0F0"/>
            </a:solidFill>
            <a:round/>
            <a:headEnd/>
            <a:tailEnd/>
          </a:ln>
        </p:spPr>
      </p:cxnSp>
      <p:cxnSp>
        <p:nvCxnSpPr>
          <p:cNvPr id="38" name="Straight Connector 37"/>
          <p:cNvCxnSpPr/>
          <p:nvPr/>
        </p:nvCxnSpPr>
        <p:spPr bwMode="auto">
          <a:xfrm>
            <a:off x="4611291" y="5886450"/>
            <a:ext cx="2571750" cy="0"/>
          </a:xfrm>
          <a:prstGeom prst="line">
            <a:avLst/>
          </a:prstGeom>
          <a:noFill/>
          <a:ln w="9525" cap="flat" cmpd="sng" algn="ctr">
            <a:solidFill>
              <a:schemeClr val="accent5">
                <a:lumMod val="75000"/>
              </a:schemeClr>
            </a:solidFill>
            <a:prstDash val="solid"/>
            <a:round/>
            <a:headEnd type="none" w="med" len="med"/>
            <a:tailEnd type="none" w="med" len="med"/>
          </a:ln>
          <a:effectLst/>
        </p:spPr>
      </p:cxn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Groups at Increased Risk of Severe Influenza (2009 H1N1)</a:t>
            </a:r>
            <a:endParaRPr lang="en-US" sz="3200" dirty="0"/>
          </a:p>
        </p:txBody>
      </p:sp>
      <p:sp>
        <p:nvSpPr>
          <p:cNvPr id="3" name="Content Placeholder 2"/>
          <p:cNvSpPr>
            <a:spLocks noGrp="1"/>
          </p:cNvSpPr>
          <p:nvPr>
            <p:ph idx="1"/>
          </p:nvPr>
        </p:nvSpPr>
        <p:spPr/>
        <p:txBody>
          <a:bodyPr/>
          <a:lstStyle/>
          <a:p>
            <a:pPr>
              <a:buNone/>
            </a:pPr>
            <a:r>
              <a:rPr lang="en-US" b="0" dirty="0" smtClean="0"/>
              <a:t>Most impacted populations </a:t>
            </a:r>
          </a:p>
          <a:p>
            <a:pPr lvl="1">
              <a:buSzPct val="70000"/>
            </a:pPr>
            <a:r>
              <a:rPr lang="en-US" sz="2400" dirty="0" smtClean="0"/>
              <a:t>Children, young adults</a:t>
            </a:r>
          </a:p>
          <a:p>
            <a:pPr lvl="1">
              <a:buSzPct val="70000"/>
            </a:pPr>
            <a:r>
              <a:rPr lang="en-US" sz="2400" dirty="0" smtClean="0"/>
              <a:t>Persons with underlying chronic medical conditions (e.g. chronic lung disease, heart disease, </a:t>
            </a:r>
            <a:r>
              <a:rPr lang="en-US" sz="2400" dirty="0" err="1" smtClean="0"/>
              <a:t>immunosuppression</a:t>
            </a:r>
            <a:r>
              <a:rPr lang="en-US" sz="2400" dirty="0" smtClean="0"/>
              <a:t>, neurological and neurodevelopment diseases)</a:t>
            </a:r>
          </a:p>
          <a:p>
            <a:pPr lvl="1">
              <a:buSzPct val="70000"/>
            </a:pPr>
            <a:r>
              <a:rPr lang="en-US" sz="2400" dirty="0" smtClean="0"/>
              <a:t>Pregnant women</a:t>
            </a:r>
          </a:p>
          <a:p>
            <a:pPr lvl="1">
              <a:buSzPct val="70000"/>
            </a:pPr>
            <a:r>
              <a:rPr lang="en-US" sz="2400" dirty="0" smtClean="0"/>
              <a:t>Indigenous populations</a:t>
            </a:r>
          </a:p>
          <a:p>
            <a:pPr lvl="1">
              <a:buSzPct val="70000"/>
            </a:pPr>
            <a:endParaRPr lang="en-US" sz="800" dirty="0" smtClean="0"/>
          </a:p>
          <a:p>
            <a:pPr>
              <a:buNone/>
            </a:pPr>
            <a:r>
              <a:rPr lang="en-US" b="0" dirty="0" smtClean="0"/>
              <a:t>Possible risk groups</a:t>
            </a:r>
          </a:p>
          <a:p>
            <a:pPr lvl="1">
              <a:buSzPct val="70000"/>
            </a:pPr>
            <a:r>
              <a:rPr lang="en-US" sz="2400" dirty="0" smtClean="0"/>
              <a:t>Obesity (Body Mass Index ≥35), Extreme/Morbid obesity (Body Mass Index ≥40)</a:t>
            </a:r>
          </a:p>
          <a:p>
            <a:endParaRPr lang="en-US" dirty="0"/>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smtClean="0"/>
              <a:t>2009 H1N1 Hospitalizations</a:t>
            </a:r>
            <a:br>
              <a:rPr lang="en-US" dirty="0" smtClean="0"/>
            </a:br>
            <a:r>
              <a:rPr lang="en-US" dirty="0" smtClean="0"/>
              <a:t>Frequency of Underlying Conditions in Adults</a:t>
            </a:r>
            <a:br>
              <a:rPr lang="en-US" dirty="0" smtClean="0"/>
            </a:br>
            <a:r>
              <a:rPr lang="en-US" dirty="0" smtClean="0"/>
              <a:t> EIP April 15, 2009 – February 16, 2010 (n=4,987)</a:t>
            </a:r>
            <a:endParaRPr lang="en-US" dirty="0"/>
          </a:p>
        </p:txBody>
      </p:sp>
      <p:graphicFrame>
        <p:nvGraphicFramePr>
          <p:cNvPr id="1026" name="Object 4"/>
          <p:cNvGraphicFramePr>
            <a:graphicFrameLocks noGrp="1" noChangeAspect="1"/>
          </p:cNvGraphicFramePr>
          <p:nvPr/>
        </p:nvGraphicFramePr>
        <p:xfrm>
          <a:off x="838200" y="1600200"/>
          <a:ext cx="7459663" cy="4548905"/>
        </p:xfrm>
        <a:graphic>
          <a:graphicData uri="http://schemas.openxmlformats.org/presentationml/2006/ole">
            <p:oleObj spid="_x0000_s1026" name="Worksheet" r:id="rId3" imgW="8763122" imgH="5343510" progId="Excel.Sheet.8">
              <p:embed/>
            </p:oleObj>
          </a:graphicData>
        </a:graphic>
      </p:graphicFrame>
      <p:sp>
        <p:nvSpPr>
          <p:cNvPr id="6" name="Text Box 5"/>
          <p:cNvSpPr txBox="1">
            <a:spLocks noChangeArrowheads="1"/>
          </p:cNvSpPr>
          <p:nvPr/>
        </p:nvSpPr>
        <p:spPr bwMode="auto">
          <a:xfrm>
            <a:off x="4191000" y="1828800"/>
            <a:ext cx="4343400" cy="369332"/>
          </a:xfrm>
          <a:prstGeom prst="rect">
            <a:avLst/>
          </a:prstGeom>
          <a:noFill/>
          <a:ln w="9525">
            <a:noFill/>
            <a:miter lim="800000"/>
            <a:headEnd/>
            <a:tailEnd/>
          </a:ln>
        </p:spPr>
        <p:txBody>
          <a:bodyPr wrap="square">
            <a:spAutoFit/>
          </a:bodyPr>
          <a:lstStyle/>
          <a:p>
            <a:r>
              <a:rPr lang="en-US" sz="1800" dirty="0">
                <a:solidFill>
                  <a:schemeClr val="bg2"/>
                </a:solidFill>
              </a:rPr>
              <a:t>85% of adults </a:t>
            </a:r>
            <a:r>
              <a:rPr lang="en-US" sz="1800" dirty="0" smtClean="0">
                <a:solidFill>
                  <a:schemeClr val="bg2"/>
                </a:solidFill>
              </a:rPr>
              <a:t>with underlying </a:t>
            </a:r>
            <a:r>
              <a:rPr lang="en-US" sz="1800" dirty="0">
                <a:solidFill>
                  <a:schemeClr val="bg2"/>
                </a:solidFill>
              </a:rPr>
              <a:t>condition</a:t>
            </a:r>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smtClean="0"/>
              <a:t>Underlying conditions among hospitalized patients and those who died from H1N1 compared to the general population</a:t>
            </a:r>
            <a:endParaRPr lang="en-US" dirty="0"/>
          </a:p>
        </p:txBody>
      </p:sp>
      <p:sp>
        <p:nvSpPr>
          <p:cNvPr id="8" name="Text Box 5"/>
          <p:cNvSpPr txBox="1">
            <a:spLocks noChangeArrowheads="1"/>
          </p:cNvSpPr>
          <p:nvPr/>
        </p:nvSpPr>
        <p:spPr bwMode="auto">
          <a:xfrm>
            <a:off x="381000" y="5334000"/>
            <a:ext cx="7246938" cy="1158875"/>
          </a:xfrm>
          <a:prstGeom prst="rect">
            <a:avLst/>
          </a:prstGeom>
          <a:noFill/>
          <a:ln w="9525">
            <a:noFill/>
            <a:miter lim="800000"/>
            <a:headEnd/>
            <a:tailEnd/>
          </a:ln>
          <a:effectLst/>
        </p:spPr>
        <p:txBody>
          <a:bodyPr>
            <a:spAutoFit/>
          </a:bodyPr>
          <a:lstStyle/>
          <a:p>
            <a:pPr>
              <a:spcBef>
                <a:spcPct val="50000"/>
              </a:spcBef>
            </a:pPr>
            <a:r>
              <a:rPr lang="en-US" sz="1000" dirty="0">
                <a:latin typeface="Verdana" pitchFamily="34" charset="0"/>
                <a:cs typeface="Arial" charset="0"/>
              </a:rPr>
              <a:t>*Excludes hypertension</a:t>
            </a:r>
          </a:p>
          <a:p>
            <a:pPr>
              <a:spcBef>
                <a:spcPct val="50000"/>
              </a:spcBef>
            </a:pPr>
            <a:r>
              <a:rPr lang="en-US" sz="1000" dirty="0">
                <a:latin typeface="Verdana" pitchFamily="34" charset="0"/>
                <a:cs typeface="Arial" charset="0"/>
              </a:rPr>
              <a:t>** Morbid obesity is defined as BMI of 40 or higher.  For Hospitalized H1N1 patients, BMI calculation was performed on non-pregnant adults ≥ 20 years (n=119).  45% of 119 non-pregnant hospitalized adults ≥ 20 years were missing height and weight information. For Novel H1N1 Deaths, m</a:t>
            </a:r>
            <a:r>
              <a:rPr lang="en-US" sz="1000" dirty="0">
                <a:cs typeface="Arial" charset="0"/>
              </a:rPr>
              <a:t>orbid obesity % was calculated for adults only.</a:t>
            </a:r>
            <a:r>
              <a:rPr lang="en-US" sz="1000" b="1" dirty="0">
                <a:cs typeface="Arial" charset="0"/>
              </a:rPr>
              <a:t> </a:t>
            </a:r>
            <a:r>
              <a:rPr lang="en-US" sz="1000" dirty="0">
                <a:latin typeface="Verdana" pitchFamily="34" charset="0"/>
                <a:cs typeface="Arial" charset="0"/>
              </a:rPr>
              <a:t>Prevalence for US non-pregnant adults is based on NHANES (JAMA. 2006;295(13):1577)</a:t>
            </a:r>
          </a:p>
          <a:p>
            <a:pPr>
              <a:spcBef>
                <a:spcPct val="50000"/>
              </a:spcBef>
            </a:pPr>
            <a:r>
              <a:rPr lang="en-US" sz="1000" dirty="0">
                <a:latin typeface="Verdana" pitchFamily="34" charset="0"/>
                <a:cs typeface="Arial" charset="0"/>
              </a:rPr>
              <a:t>Source O Morgan, et al. </a:t>
            </a:r>
          </a:p>
        </p:txBody>
      </p:sp>
      <p:pic>
        <p:nvPicPr>
          <p:cNvPr id="5" name="chart"/>
          <p:cNvPicPr>
            <a:picLocks noChangeAspect="1"/>
          </p:cNvPicPr>
          <p:nvPr/>
        </p:nvPicPr>
        <p:blipFill>
          <a:blip r:embed="rId2" cstate="print">
            <a:lum bright="-9000" contrast="28000"/>
          </a:blip>
          <a:stretch>
            <a:fillRect/>
          </a:stretch>
        </p:blipFill>
        <p:spPr>
          <a:xfrm>
            <a:off x="533400" y="1371600"/>
            <a:ext cx="7112000" cy="4267200"/>
          </a:xfrm>
          <a:prstGeom prst="rect">
            <a:avLst/>
          </a:prstGeom>
        </p:spPr>
      </p:pic>
      <p:grpSp>
        <p:nvGrpSpPr>
          <p:cNvPr id="6" name="Group 6"/>
          <p:cNvGrpSpPr>
            <a:grpSpLocks/>
          </p:cNvGrpSpPr>
          <p:nvPr/>
        </p:nvGrpSpPr>
        <p:grpSpPr bwMode="auto">
          <a:xfrm>
            <a:off x="5029200" y="1828800"/>
            <a:ext cx="3048000" cy="609600"/>
            <a:chOff x="3600" y="624"/>
            <a:chExt cx="2315" cy="576"/>
          </a:xfrm>
        </p:grpSpPr>
        <p:sp>
          <p:nvSpPr>
            <p:cNvPr id="7" name="Rectangle 7"/>
            <p:cNvSpPr>
              <a:spLocks noChangeArrowheads="1"/>
            </p:cNvSpPr>
            <p:nvPr/>
          </p:nvSpPr>
          <p:spPr bwMode="auto">
            <a:xfrm>
              <a:off x="3600" y="864"/>
              <a:ext cx="131" cy="146"/>
            </a:xfrm>
            <a:prstGeom prst="rect">
              <a:avLst/>
            </a:prstGeom>
            <a:solidFill>
              <a:srgbClr val="99CCFF"/>
            </a:solidFill>
            <a:ln w="8001">
              <a:noFill/>
              <a:miter lim="800000"/>
              <a:headEnd/>
              <a:tailEnd/>
            </a:ln>
          </p:spPr>
          <p:txBody>
            <a:bodyPr/>
            <a:lstStyle/>
            <a:p>
              <a:endParaRPr lang="en-US"/>
            </a:p>
          </p:txBody>
        </p:sp>
        <p:sp>
          <p:nvSpPr>
            <p:cNvPr id="9" name="Rectangle 8"/>
            <p:cNvSpPr>
              <a:spLocks noChangeArrowheads="1"/>
            </p:cNvSpPr>
            <p:nvPr/>
          </p:nvSpPr>
          <p:spPr bwMode="auto">
            <a:xfrm>
              <a:off x="3792" y="864"/>
              <a:ext cx="1620" cy="134"/>
            </a:xfrm>
            <a:prstGeom prst="rect">
              <a:avLst/>
            </a:prstGeom>
            <a:noFill/>
            <a:ln w="9525">
              <a:noFill/>
              <a:miter lim="800000"/>
              <a:headEnd/>
              <a:tailEnd/>
            </a:ln>
          </p:spPr>
          <p:txBody>
            <a:bodyPr wrap="none" lIns="0" tIns="0" rIns="0" bIns="0">
              <a:spAutoFit/>
            </a:bodyPr>
            <a:lstStyle/>
            <a:p>
              <a:r>
                <a:rPr lang="en-US" sz="1400" b="1">
                  <a:cs typeface="Arial" charset="0"/>
                </a:rPr>
                <a:t>Prevalence, 2009 H1N1 Deaths</a:t>
              </a:r>
              <a:endParaRPr lang="en-US" sz="1400">
                <a:latin typeface="Verdana" pitchFamily="34" charset="0"/>
                <a:cs typeface="Arial" charset="0"/>
              </a:endParaRPr>
            </a:p>
          </p:txBody>
        </p:sp>
        <p:sp>
          <p:nvSpPr>
            <p:cNvPr id="10" name="Rectangle 9"/>
            <p:cNvSpPr>
              <a:spLocks noChangeArrowheads="1"/>
            </p:cNvSpPr>
            <p:nvPr/>
          </p:nvSpPr>
          <p:spPr bwMode="auto">
            <a:xfrm>
              <a:off x="3600" y="1056"/>
              <a:ext cx="129" cy="144"/>
            </a:xfrm>
            <a:prstGeom prst="rect">
              <a:avLst/>
            </a:prstGeom>
            <a:solidFill>
              <a:srgbClr val="99CC00"/>
            </a:solidFill>
            <a:ln w="8001">
              <a:noFill/>
              <a:miter lim="800000"/>
              <a:headEnd/>
              <a:tailEnd/>
            </a:ln>
          </p:spPr>
          <p:txBody>
            <a:bodyPr/>
            <a:lstStyle/>
            <a:p>
              <a:endParaRPr lang="en-US"/>
            </a:p>
          </p:txBody>
        </p:sp>
        <p:sp>
          <p:nvSpPr>
            <p:cNvPr id="11" name="Rectangle 10"/>
            <p:cNvSpPr>
              <a:spLocks noChangeArrowheads="1"/>
            </p:cNvSpPr>
            <p:nvPr/>
          </p:nvSpPr>
          <p:spPr bwMode="auto">
            <a:xfrm>
              <a:off x="3812" y="1056"/>
              <a:ext cx="1497" cy="134"/>
            </a:xfrm>
            <a:prstGeom prst="rect">
              <a:avLst/>
            </a:prstGeom>
            <a:noFill/>
            <a:ln w="9525">
              <a:noFill/>
              <a:miter lim="800000"/>
              <a:headEnd/>
              <a:tailEnd/>
            </a:ln>
          </p:spPr>
          <p:txBody>
            <a:bodyPr wrap="none" lIns="0" tIns="0" rIns="0" bIns="0">
              <a:spAutoFit/>
            </a:bodyPr>
            <a:lstStyle/>
            <a:p>
              <a:r>
                <a:rPr lang="en-US" sz="1400" b="1" dirty="0">
                  <a:cs typeface="Arial" charset="0"/>
                </a:rPr>
                <a:t>Prevalence, General US Pop</a:t>
              </a:r>
              <a:endParaRPr lang="en-US" sz="1400" dirty="0">
                <a:latin typeface="Verdana" pitchFamily="34" charset="0"/>
                <a:cs typeface="Arial" charset="0"/>
              </a:endParaRPr>
            </a:p>
          </p:txBody>
        </p:sp>
        <p:sp>
          <p:nvSpPr>
            <p:cNvPr id="12" name="Rectangle 11"/>
            <p:cNvSpPr>
              <a:spLocks noChangeArrowheads="1"/>
            </p:cNvSpPr>
            <p:nvPr/>
          </p:nvSpPr>
          <p:spPr bwMode="auto">
            <a:xfrm>
              <a:off x="3600" y="624"/>
              <a:ext cx="131" cy="146"/>
            </a:xfrm>
            <a:prstGeom prst="rect">
              <a:avLst/>
            </a:prstGeom>
            <a:solidFill>
              <a:srgbClr val="C0C0C0"/>
            </a:solidFill>
            <a:ln w="8001">
              <a:noFill/>
              <a:miter lim="800000"/>
              <a:headEnd/>
              <a:tailEnd/>
            </a:ln>
          </p:spPr>
          <p:txBody>
            <a:bodyPr/>
            <a:lstStyle/>
            <a:p>
              <a:endParaRPr lang="en-US"/>
            </a:p>
          </p:txBody>
        </p:sp>
        <p:sp>
          <p:nvSpPr>
            <p:cNvPr id="13" name="Rectangle 12"/>
            <p:cNvSpPr>
              <a:spLocks noChangeArrowheads="1"/>
            </p:cNvSpPr>
            <p:nvPr/>
          </p:nvSpPr>
          <p:spPr bwMode="auto">
            <a:xfrm>
              <a:off x="3812" y="643"/>
              <a:ext cx="2103" cy="134"/>
            </a:xfrm>
            <a:prstGeom prst="rect">
              <a:avLst/>
            </a:prstGeom>
            <a:noFill/>
            <a:ln w="9525">
              <a:noFill/>
              <a:miter lim="800000"/>
              <a:headEnd/>
              <a:tailEnd/>
            </a:ln>
          </p:spPr>
          <p:txBody>
            <a:bodyPr wrap="none" lIns="0" tIns="0" rIns="0" bIns="0">
              <a:spAutoFit/>
            </a:bodyPr>
            <a:lstStyle/>
            <a:p>
              <a:r>
                <a:rPr lang="en-US" sz="1400" b="1">
                  <a:cs typeface="Arial" charset="0"/>
                </a:rPr>
                <a:t>Prevalence, 2009 H1N1 Hospitalizations</a:t>
              </a:r>
              <a:endParaRPr lang="en-US" sz="1400">
                <a:latin typeface="Verdana" pitchFamily="34" charset="0"/>
                <a:cs typeface="Arial" charset="0"/>
              </a:endParaRPr>
            </a:p>
          </p:txBody>
        </p:sp>
      </p:gr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Obesity: a New Risk Factor </a:t>
            </a:r>
            <a:br>
              <a:rPr lang="en-US" sz="3200" dirty="0" smtClean="0"/>
            </a:br>
            <a:r>
              <a:rPr lang="en-US" sz="3200" dirty="0" smtClean="0"/>
              <a:t>for Severe Illness due to 2009 H1N1</a:t>
            </a:r>
            <a:endParaRPr lang="en-US" sz="3200" dirty="0"/>
          </a:p>
        </p:txBody>
      </p:sp>
      <p:sp>
        <p:nvSpPr>
          <p:cNvPr id="3" name="Content Placeholder 2"/>
          <p:cNvSpPr>
            <a:spLocks noGrp="1"/>
          </p:cNvSpPr>
          <p:nvPr>
            <p:ph idx="1"/>
          </p:nvPr>
        </p:nvSpPr>
        <p:spPr/>
        <p:txBody>
          <a:bodyPr/>
          <a:lstStyle/>
          <a:p>
            <a:pPr>
              <a:lnSpc>
                <a:spcPct val="80000"/>
              </a:lnSpc>
              <a:buFont typeface="Wingdings" pitchFamily="2" charset="2"/>
              <a:buChar char="§"/>
            </a:pPr>
            <a:r>
              <a:rPr lang="en-US" b="0" dirty="0" smtClean="0"/>
              <a:t>Disproportionate number of obese, particularly morbidly obese, among severely ill during 2009 H1N1 pandemic</a:t>
            </a:r>
          </a:p>
          <a:p>
            <a:pPr>
              <a:lnSpc>
                <a:spcPct val="80000"/>
              </a:lnSpc>
              <a:buFont typeface="Wingdings" pitchFamily="2" charset="2"/>
              <a:buChar char="§"/>
            </a:pPr>
            <a:endParaRPr lang="en-US" b="0" dirty="0" smtClean="0"/>
          </a:p>
          <a:p>
            <a:pPr>
              <a:lnSpc>
                <a:spcPct val="80000"/>
              </a:lnSpc>
              <a:buFont typeface="Wingdings" pitchFamily="2" charset="2"/>
              <a:buChar char="§"/>
            </a:pPr>
            <a:r>
              <a:rPr lang="en-US" b="0" dirty="0" smtClean="0"/>
              <a:t>Morbid obesity (BMI≥40) was associated with hospitalization, and possibly death, due to 2009 H1N1 infection among adults without chronic medical conditions</a:t>
            </a:r>
          </a:p>
          <a:p>
            <a:pPr>
              <a:lnSpc>
                <a:spcPct val="80000"/>
              </a:lnSpc>
              <a:buFont typeface="Wingdings" pitchFamily="2" charset="2"/>
              <a:buChar char="§"/>
            </a:pPr>
            <a:endParaRPr lang="en-US" b="0" dirty="0" smtClean="0"/>
          </a:p>
          <a:p>
            <a:pPr>
              <a:lnSpc>
                <a:spcPct val="80000"/>
              </a:lnSpc>
              <a:buFont typeface="Wingdings" pitchFamily="2" charset="2"/>
              <a:buChar char="§"/>
            </a:pPr>
            <a:r>
              <a:rPr lang="en-US" b="0" dirty="0" smtClean="0"/>
              <a:t>Additional studies with larger sample of patients and appropriate comparison groups are needed</a:t>
            </a:r>
          </a:p>
          <a:p>
            <a:endParaRPr lang="en-US" dirty="0"/>
          </a:p>
        </p:txBody>
      </p:sp>
      <p:sp>
        <p:nvSpPr>
          <p:cNvPr id="5" name="Text Box 4"/>
          <p:cNvSpPr txBox="1">
            <a:spLocks noChangeArrowheads="1"/>
          </p:cNvSpPr>
          <p:nvPr/>
        </p:nvSpPr>
        <p:spPr bwMode="auto">
          <a:xfrm>
            <a:off x="2133600" y="5410200"/>
            <a:ext cx="4611455" cy="800219"/>
          </a:xfrm>
          <a:prstGeom prst="rect">
            <a:avLst/>
          </a:prstGeom>
          <a:noFill/>
          <a:ln w="9525">
            <a:noFill/>
            <a:miter lim="800000"/>
            <a:headEnd/>
            <a:tailEnd/>
          </a:ln>
        </p:spPr>
        <p:txBody>
          <a:bodyPr wrap="none">
            <a:spAutoFit/>
          </a:bodyPr>
          <a:lstStyle/>
          <a:p>
            <a:r>
              <a:rPr lang="en-US" sz="1400" dirty="0"/>
              <a:t>Morgan OW, </a:t>
            </a:r>
            <a:r>
              <a:rPr lang="en-US" sz="1400" dirty="0" err="1"/>
              <a:t>Bramley</a:t>
            </a:r>
            <a:r>
              <a:rPr lang="en-US" sz="1400" dirty="0"/>
              <a:t> A, et al. (2010) </a:t>
            </a:r>
            <a:endParaRPr lang="en-US" sz="1400" dirty="0" smtClean="0"/>
          </a:p>
          <a:p>
            <a:r>
              <a:rPr lang="en-US" sz="1400" dirty="0" err="1" smtClean="0"/>
              <a:t>PLoS</a:t>
            </a:r>
            <a:r>
              <a:rPr lang="en-US" sz="1400" dirty="0" smtClean="0"/>
              <a:t> </a:t>
            </a:r>
            <a:r>
              <a:rPr lang="en-US" sz="1400" dirty="0"/>
              <a:t>ONE 5(3): e9694. doi:10.1371/journal.pone.0009694</a:t>
            </a:r>
            <a:r>
              <a:rPr lang="en-US" sz="3200" dirty="0"/>
              <a:t> </a:t>
            </a:r>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dirty="0" smtClean="0"/>
              <a:t>Age-adjusted and Season-specific 2009 H1N1 Influenza-related Hospitalization Rates (per 100,000) by race &amp; ethnicity – </a:t>
            </a:r>
            <a:br>
              <a:rPr lang="en-US" dirty="0" smtClean="0"/>
            </a:br>
            <a:r>
              <a:rPr lang="en-US" dirty="0" smtClean="0"/>
              <a:t>Emerging Infections Program, 2009-10</a:t>
            </a:r>
            <a:endParaRPr lang="en-US" dirty="0"/>
          </a:p>
        </p:txBody>
      </p:sp>
      <p:graphicFrame>
        <p:nvGraphicFramePr>
          <p:cNvPr id="5" name="Group 28"/>
          <p:cNvGraphicFramePr>
            <a:graphicFrameLocks noGrp="1"/>
          </p:cNvGraphicFramePr>
          <p:nvPr>
            <p:ph idx="4294967295"/>
          </p:nvPr>
        </p:nvGraphicFramePr>
        <p:xfrm>
          <a:off x="304800" y="1981200"/>
          <a:ext cx="8534399" cy="3809999"/>
        </p:xfrm>
        <a:graphic>
          <a:graphicData uri="http://schemas.openxmlformats.org/drawingml/2006/table">
            <a:tbl>
              <a:tblPr>
                <a:tableStyleId>{284E427A-3D55-4303-BF80-6455036E1DE7}</a:tableStyleId>
              </a:tblPr>
              <a:tblGrid>
                <a:gridCol w="3638061"/>
                <a:gridCol w="2448169"/>
                <a:gridCol w="2448169"/>
              </a:tblGrid>
              <a:tr h="495795">
                <a:tc rowSpan="2">
                  <a:txBody>
                    <a:bodyPr/>
                    <a:lstStyle/>
                    <a:p>
                      <a:pPr marL="0" marR="0" lvl="0" indent="0" algn="l" defTabSz="914400" rtl="0" eaLnBrk="1" fontAlgn="base" latinLnBrk="0" hangingPunct="1">
                        <a:lnSpc>
                          <a:spcPct val="90000"/>
                        </a:lnSpc>
                        <a:spcBef>
                          <a:spcPct val="0"/>
                        </a:spcBef>
                        <a:spcAft>
                          <a:spcPct val="0"/>
                        </a:spcAft>
                        <a:buClrTx/>
                        <a:buSzTx/>
                        <a:buFont typeface="Wingdings" pitchFamily="2" charset="2"/>
                        <a:buNone/>
                        <a:tabLst/>
                      </a:pPr>
                      <a:r>
                        <a:rPr kumimoji="0" lang="en-US" sz="2400" u="none" strike="noStrike" cap="none" normalizeH="0" baseline="0" dirty="0" smtClean="0">
                          <a:ln>
                            <a:noFill/>
                          </a:ln>
                          <a:solidFill>
                            <a:schemeClr val="bg1">
                              <a:lumMod val="50000"/>
                            </a:schemeClr>
                          </a:solidFill>
                          <a:effectLst/>
                        </a:rPr>
                        <a:t>Race/Ethnicity</a:t>
                      </a:r>
                      <a:endParaRPr kumimoji="0" lang="en-US" sz="2400" b="0" i="0" u="none" strike="noStrike" cap="none" normalizeH="0" baseline="0" dirty="0" smtClean="0">
                        <a:ln>
                          <a:noFill/>
                        </a:ln>
                        <a:solidFill>
                          <a:schemeClr val="bg1">
                            <a:lumMod val="50000"/>
                          </a:schemeClr>
                        </a:solidFill>
                        <a:effectLst/>
                        <a:latin typeface="Arial" charset="0"/>
                        <a:ea typeface="MS PGothic" pitchFamily="34" charset="-128"/>
                        <a:cs typeface="Times New Roman" pitchFamily="18" charset="0"/>
                      </a:endParaRPr>
                    </a:p>
                  </a:txBody>
                  <a:tcPr marL="102870" marR="102870" anchor="ctr" horzOverflow="overflow"/>
                </a:tc>
                <a:tc gridSpan="2">
                  <a:txBody>
                    <a:body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n-US" sz="2400" u="none" strike="noStrike" cap="none" normalizeH="0" baseline="0" dirty="0" smtClean="0">
                          <a:ln>
                            <a:noFill/>
                          </a:ln>
                          <a:solidFill>
                            <a:schemeClr val="bg1">
                              <a:lumMod val="50000"/>
                            </a:schemeClr>
                          </a:solidFill>
                          <a:effectLst/>
                        </a:rPr>
                        <a:t>Influenza Season</a:t>
                      </a:r>
                      <a:endParaRPr kumimoji="0" lang="en-US" sz="2400" b="0" i="0" u="none" strike="noStrike" cap="none" normalizeH="0" baseline="0" dirty="0" smtClean="0">
                        <a:ln>
                          <a:noFill/>
                        </a:ln>
                        <a:solidFill>
                          <a:schemeClr val="bg1">
                            <a:lumMod val="50000"/>
                          </a:schemeClr>
                        </a:solidFill>
                        <a:effectLst/>
                        <a:latin typeface="Arial" charset="0"/>
                        <a:ea typeface="MS PGothic" pitchFamily="34" charset="-128"/>
                        <a:cs typeface="Times New Roman" pitchFamily="18" charset="0"/>
                      </a:endParaRPr>
                    </a:p>
                  </a:txBody>
                  <a:tcPr marL="102870" marR="102870" anchor="ctr" horzOverflow="overflow"/>
                </a:tc>
                <a:tc hMerge="1">
                  <a:txBody>
                    <a:bodyPr/>
                    <a:lstStyle/>
                    <a:p>
                      <a:endParaRPr lang="en-US"/>
                    </a:p>
                  </a:txBody>
                  <a:tcPr/>
                </a:tc>
              </a:tr>
              <a:tr h="498468">
                <a:tc vMerge="1">
                  <a:txBody>
                    <a:bodyPr/>
                    <a:lstStyle/>
                    <a:p>
                      <a:endParaRPr lang="en-US"/>
                    </a:p>
                  </a:txBody>
                  <a:tcPr/>
                </a:tc>
                <a:tc>
                  <a:txBody>
                    <a:body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n-US" sz="2400" u="none" strike="noStrike" cap="none" normalizeH="0" baseline="0" smtClean="0">
                          <a:ln>
                            <a:noFill/>
                          </a:ln>
                          <a:solidFill>
                            <a:schemeClr val="bg1">
                              <a:lumMod val="50000"/>
                            </a:schemeClr>
                          </a:solidFill>
                          <a:effectLst/>
                        </a:rPr>
                        <a:t>2009</a:t>
                      </a:r>
                      <a:endParaRPr kumimoji="0" lang="en-US" sz="2400" b="0" i="0" u="none" strike="noStrike" cap="none" normalizeH="0" baseline="0" smtClean="0">
                        <a:ln>
                          <a:noFill/>
                        </a:ln>
                        <a:solidFill>
                          <a:schemeClr val="bg1">
                            <a:lumMod val="50000"/>
                          </a:schemeClr>
                        </a:solidFill>
                        <a:effectLst/>
                        <a:latin typeface="Arial" charset="0"/>
                        <a:ea typeface="MS PGothic" pitchFamily="34" charset="-128"/>
                        <a:cs typeface="Times New Roman" pitchFamily="18" charset="0"/>
                      </a:endParaRPr>
                    </a:p>
                  </a:txBody>
                  <a:tcPr marL="102870" marR="102870" anchor="ctr" horzOverflow="overflow"/>
                </a:tc>
                <a:tc>
                  <a:txBody>
                    <a:body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n-US" sz="2400" u="none" strike="noStrike" cap="none" normalizeH="0" baseline="0" smtClean="0">
                          <a:ln>
                            <a:noFill/>
                          </a:ln>
                          <a:solidFill>
                            <a:schemeClr val="bg1">
                              <a:lumMod val="50000"/>
                            </a:schemeClr>
                          </a:solidFill>
                          <a:effectLst/>
                        </a:rPr>
                        <a:t>2009-10</a:t>
                      </a:r>
                      <a:endParaRPr kumimoji="0" lang="en-US" sz="2400" b="0" i="0" u="none" strike="noStrike" cap="none" normalizeH="0" baseline="0" smtClean="0">
                        <a:ln>
                          <a:noFill/>
                        </a:ln>
                        <a:solidFill>
                          <a:schemeClr val="bg1">
                            <a:lumMod val="50000"/>
                          </a:schemeClr>
                        </a:solidFill>
                        <a:effectLst/>
                        <a:latin typeface="Arial" charset="0"/>
                        <a:ea typeface="MS PGothic" pitchFamily="34" charset="-128"/>
                        <a:cs typeface="Times New Roman" pitchFamily="18" charset="0"/>
                      </a:endParaRPr>
                    </a:p>
                  </a:txBody>
                  <a:tcPr marL="102870" marR="102870" anchor="ctr" horzOverflow="overflow"/>
                </a:tc>
              </a:tr>
              <a:tr h="495795">
                <a:tc>
                  <a:txBody>
                    <a:bodyPr/>
                    <a:lstStyle/>
                    <a:p>
                      <a:pPr marL="0" marR="0" lvl="0" indent="0" algn="l" defTabSz="914400" rtl="0" eaLnBrk="1" fontAlgn="base" latinLnBrk="0" hangingPunct="1">
                        <a:lnSpc>
                          <a:spcPct val="90000"/>
                        </a:lnSpc>
                        <a:spcBef>
                          <a:spcPct val="0"/>
                        </a:spcBef>
                        <a:spcAft>
                          <a:spcPct val="0"/>
                        </a:spcAft>
                        <a:buClrTx/>
                        <a:buSzTx/>
                        <a:buFont typeface="Wingdings" pitchFamily="2" charset="2"/>
                        <a:buNone/>
                        <a:tabLst/>
                      </a:pPr>
                      <a:r>
                        <a:rPr kumimoji="0" lang="en-US" sz="2400" u="none" strike="noStrike" cap="none" normalizeH="0" baseline="0" dirty="0" smtClean="0">
                          <a:ln>
                            <a:noFill/>
                          </a:ln>
                          <a:solidFill>
                            <a:schemeClr val="bg1">
                              <a:lumMod val="50000"/>
                            </a:schemeClr>
                          </a:solidFill>
                          <a:effectLst/>
                        </a:rPr>
                        <a:t>White, non-Hispanic</a:t>
                      </a:r>
                      <a:endParaRPr kumimoji="0" lang="en-US" sz="2400" b="0" i="0" u="none" strike="noStrike" cap="none" normalizeH="0" baseline="0" dirty="0" smtClean="0">
                        <a:ln>
                          <a:noFill/>
                        </a:ln>
                        <a:solidFill>
                          <a:schemeClr val="bg1">
                            <a:lumMod val="50000"/>
                          </a:schemeClr>
                        </a:solidFill>
                        <a:effectLst/>
                        <a:latin typeface="Arial" charset="0"/>
                        <a:ea typeface="MS PGothic" pitchFamily="34" charset="-128"/>
                        <a:cs typeface="Times New Roman" pitchFamily="18" charset="0"/>
                      </a:endParaRPr>
                    </a:p>
                  </a:txBody>
                  <a:tcPr marL="102870" marR="102870" anchor="ctr" horzOverflow="overflow"/>
                </a:tc>
                <a:tc>
                  <a:txBody>
                    <a:body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n-US" sz="2400" u="none" strike="noStrike" cap="none" normalizeH="0" baseline="0" smtClean="0">
                          <a:ln>
                            <a:noFill/>
                          </a:ln>
                          <a:solidFill>
                            <a:schemeClr val="bg1">
                              <a:lumMod val="50000"/>
                            </a:schemeClr>
                          </a:solidFill>
                          <a:effectLst/>
                        </a:rPr>
                        <a:t>3.0</a:t>
                      </a:r>
                      <a:endParaRPr kumimoji="0" lang="en-US" sz="2400" b="0" i="0" u="none" strike="noStrike" cap="none" normalizeH="0" baseline="0" smtClean="0">
                        <a:ln>
                          <a:noFill/>
                        </a:ln>
                        <a:solidFill>
                          <a:schemeClr val="bg1">
                            <a:lumMod val="50000"/>
                          </a:schemeClr>
                        </a:solidFill>
                        <a:effectLst/>
                        <a:latin typeface="Arial" charset="0"/>
                        <a:ea typeface="MS PGothic" pitchFamily="34" charset="-128"/>
                        <a:cs typeface="Times New Roman" pitchFamily="18" charset="0"/>
                      </a:endParaRPr>
                    </a:p>
                  </a:txBody>
                  <a:tcPr marL="102870" marR="102870" anchor="ctr" horzOverflow="overflow"/>
                </a:tc>
                <a:tc>
                  <a:txBody>
                    <a:body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n-US" sz="2400" u="none" strike="noStrike" cap="none" normalizeH="0" baseline="0" smtClean="0">
                          <a:ln>
                            <a:noFill/>
                          </a:ln>
                          <a:solidFill>
                            <a:schemeClr val="bg1">
                              <a:lumMod val="50000"/>
                            </a:schemeClr>
                          </a:solidFill>
                          <a:effectLst/>
                        </a:rPr>
                        <a:t>16.3</a:t>
                      </a:r>
                      <a:endParaRPr kumimoji="0" lang="en-US" sz="2400" b="0" i="0" u="none" strike="noStrike" cap="none" normalizeH="0" baseline="0" smtClean="0">
                        <a:ln>
                          <a:noFill/>
                        </a:ln>
                        <a:solidFill>
                          <a:schemeClr val="bg1">
                            <a:lumMod val="50000"/>
                          </a:schemeClr>
                        </a:solidFill>
                        <a:effectLst/>
                        <a:latin typeface="Arial" charset="0"/>
                        <a:ea typeface="MS PGothic" pitchFamily="34" charset="-128"/>
                        <a:cs typeface="Times New Roman" pitchFamily="18" charset="0"/>
                      </a:endParaRPr>
                    </a:p>
                  </a:txBody>
                  <a:tcPr marL="102870" marR="102870" anchor="ctr" horzOverflow="overflow"/>
                </a:tc>
              </a:tr>
              <a:tr h="497130">
                <a:tc>
                  <a:txBody>
                    <a:bodyPr/>
                    <a:lstStyle/>
                    <a:p>
                      <a:pPr marL="0" marR="0" lvl="0" indent="0" algn="l" defTabSz="914400" rtl="0" eaLnBrk="1" fontAlgn="base" latinLnBrk="0" hangingPunct="1">
                        <a:lnSpc>
                          <a:spcPct val="90000"/>
                        </a:lnSpc>
                        <a:spcBef>
                          <a:spcPct val="0"/>
                        </a:spcBef>
                        <a:spcAft>
                          <a:spcPct val="0"/>
                        </a:spcAft>
                        <a:buClrTx/>
                        <a:buSzTx/>
                        <a:buFont typeface="Wingdings" pitchFamily="2" charset="2"/>
                        <a:buNone/>
                        <a:tabLst/>
                      </a:pPr>
                      <a:r>
                        <a:rPr kumimoji="0" lang="en-US" sz="2400" u="none" strike="noStrike" cap="none" normalizeH="0" baseline="0" smtClean="0">
                          <a:ln>
                            <a:noFill/>
                          </a:ln>
                          <a:solidFill>
                            <a:schemeClr val="bg1">
                              <a:lumMod val="50000"/>
                            </a:schemeClr>
                          </a:solidFill>
                          <a:effectLst/>
                        </a:rPr>
                        <a:t>Black, non-Hispanic</a:t>
                      </a:r>
                      <a:endParaRPr kumimoji="0" lang="en-US" sz="2400" b="0" i="0" u="none" strike="noStrike" cap="none" normalizeH="0" baseline="0" smtClean="0">
                        <a:ln>
                          <a:noFill/>
                        </a:ln>
                        <a:solidFill>
                          <a:schemeClr val="bg1">
                            <a:lumMod val="50000"/>
                          </a:schemeClr>
                        </a:solidFill>
                        <a:effectLst/>
                        <a:latin typeface="Arial" charset="0"/>
                        <a:ea typeface="MS PGothic" pitchFamily="34" charset="-128"/>
                        <a:cs typeface="Times New Roman" pitchFamily="18" charset="0"/>
                      </a:endParaRPr>
                    </a:p>
                  </a:txBody>
                  <a:tcPr marL="102870" marR="102870" anchor="ctr" horzOverflow="overflow"/>
                </a:tc>
                <a:tc>
                  <a:txBody>
                    <a:body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n-US" sz="2400" u="none" strike="noStrike" cap="none" normalizeH="0" baseline="0" smtClean="0">
                          <a:ln>
                            <a:noFill/>
                          </a:ln>
                          <a:solidFill>
                            <a:schemeClr val="bg1">
                              <a:lumMod val="50000"/>
                            </a:schemeClr>
                          </a:solidFill>
                          <a:effectLst/>
                        </a:rPr>
                        <a:t>10.9</a:t>
                      </a:r>
                      <a:endParaRPr kumimoji="0" lang="en-US" sz="2400" b="0" i="0" u="none" strike="noStrike" cap="none" normalizeH="0" baseline="0" smtClean="0">
                        <a:ln>
                          <a:noFill/>
                        </a:ln>
                        <a:solidFill>
                          <a:schemeClr val="bg1">
                            <a:lumMod val="50000"/>
                          </a:schemeClr>
                        </a:solidFill>
                        <a:effectLst/>
                        <a:latin typeface="Arial" charset="0"/>
                        <a:ea typeface="MS PGothic" pitchFamily="34" charset="-128"/>
                        <a:cs typeface="Times New Roman" pitchFamily="18" charset="0"/>
                      </a:endParaRPr>
                    </a:p>
                  </a:txBody>
                  <a:tcPr marL="102870" marR="102870" anchor="ctr" horzOverflow="overflow"/>
                </a:tc>
                <a:tc>
                  <a:txBody>
                    <a:body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n-US" sz="2400" u="none" strike="noStrike" cap="none" normalizeH="0" baseline="0" dirty="0" smtClean="0">
                          <a:ln>
                            <a:noFill/>
                          </a:ln>
                          <a:solidFill>
                            <a:schemeClr val="bg1">
                              <a:lumMod val="50000"/>
                            </a:schemeClr>
                          </a:solidFill>
                          <a:effectLst/>
                        </a:rPr>
                        <a:t>29.7</a:t>
                      </a:r>
                      <a:endParaRPr kumimoji="0" lang="en-US" sz="2400" b="0" i="0" u="none" strike="noStrike" cap="none" normalizeH="0" baseline="0" dirty="0" smtClean="0">
                        <a:ln>
                          <a:noFill/>
                        </a:ln>
                        <a:solidFill>
                          <a:schemeClr val="bg1">
                            <a:lumMod val="50000"/>
                          </a:schemeClr>
                        </a:solidFill>
                        <a:effectLst/>
                        <a:latin typeface="Arial" charset="0"/>
                        <a:ea typeface="MS PGothic" pitchFamily="34" charset="-128"/>
                        <a:cs typeface="Times New Roman" pitchFamily="18" charset="0"/>
                      </a:endParaRPr>
                    </a:p>
                  </a:txBody>
                  <a:tcPr marL="102870" marR="102870" anchor="ctr" horzOverflow="overflow"/>
                </a:tc>
              </a:tr>
              <a:tr h="497130">
                <a:tc>
                  <a:txBody>
                    <a:bodyPr/>
                    <a:lstStyle/>
                    <a:p>
                      <a:pPr marL="0" marR="0" lvl="0" indent="0" algn="l" defTabSz="914400" rtl="0" eaLnBrk="1" fontAlgn="base" latinLnBrk="0" hangingPunct="1">
                        <a:lnSpc>
                          <a:spcPct val="90000"/>
                        </a:lnSpc>
                        <a:spcBef>
                          <a:spcPct val="0"/>
                        </a:spcBef>
                        <a:spcAft>
                          <a:spcPct val="0"/>
                        </a:spcAft>
                        <a:buClrTx/>
                        <a:buSzTx/>
                        <a:buFont typeface="Wingdings" pitchFamily="2" charset="2"/>
                        <a:buNone/>
                        <a:tabLst/>
                      </a:pPr>
                      <a:r>
                        <a:rPr kumimoji="0" lang="en-US" sz="2400" u="none" strike="noStrike" cap="none" normalizeH="0" baseline="0" dirty="0" smtClean="0">
                          <a:ln>
                            <a:noFill/>
                          </a:ln>
                          <a:solidFill>
                            <a:schemeClr val="bg1">
                              <a:lumMod val="50000"/>
                            </a:schemeClr>
                          </a:solidFill>
                          <a:effectLst/>
                        </a:rPr>
                        <a:t>Hispanic</a:t>
                      </a:r>
                      <a:endParaRPr kumimoji="0" lang="en-US" sz="2400" b="0" i="0" u="none" strike="noStrike" cap="none" normalizeH="0" baseline="0" dirty="0" smtClean="0">
                        <a:ln>
                          <a:noFill/>
                        </a:ln>
                        <a:solidFill>
                          <a:schemeClr val="bg1">
                            <a:lumMod val="50000"/>
                          </a:schemeClr>
                        </a:solidFill>
                        <a:effectLst/>
                        <a:latin typeface="Arial" charset="0"/>
                        <a:ea typeface="MS PGothic" pitchFamily="34" charset="-128"/>
                        <a:cs typeface="Times New Roman" pitchFamily="18" charset="0"/>
                      </a:endParaRPr>
                    </a:p>
                  </a:txBody>
                  <a:tcPr marL="102870" marR="102870" anchor="ctr" horzOverflow="overflow"/>
                </a:tc>
                <a:tc>
                  <a:txBody>
                    <a:body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n-US" sz="2400" u="none" strike="noStrike" cap="none" normalizeH="0" baseline="0" dirty="0" smtClean="0">
                          <a:ln>
                            <a:noFill/>
                          </a:ln>
                          <a:solidFill>
                            <a:schemeClr val="bg1">
                              <a:lumMod val="50000"/>
                            </a:schemeClr>
                          </a:solidFill>
                          <a:effectLst/>
                        </a:rPr>
                        <a:t>8.2</a:t>
                      </a:r>
                      <a:endParaRPr kumimoji="0" lang="en-US" sz="2400" b="0" i="0" u="none" strike="noStrike" cap="none" normalizeH="0" baseline="0" dirty="0" smtClean="0">
                        <a:ln>
                          <a:noFill/>
                        </a:ln>
                        <a:solidFill>
                          <a:schemeClr val="bg1">
                            <a:lumMod val="50000"/>
                          </a:schemeClr>
                        </a:solidFill>
                        <a:effectLst/>
                        <a:latin typeface="Arial" charset="0"/>
                        <a:ea typeface="MS PGothic" pitchFamily="34" charset="-128"/>
                        <a:cs typeface="Times New Roman" pitchFamily="18" charset="0"/>
                      </a:endParaRPr>
                    </a:p>
                  </a:txBody>
                  <a:tcPr marL="102870" marR="102870" anchor="ctr" horzOverflow="overflow"/>
                </a:tc>
                <a:tc>
                  <a:txBody>
                    <a:body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n-US" sz="2400" u="none" strike="noStrike" cap="none" normalizeH="0" baseline="0" smtClean="0">
                          <a:ln>
                            <a:noFill/>
                          </a:ln>
                          <a:solidFill>
                            <a:schemeClr val="bg1">
                              <a:lumMod val="50000"/>
                            </a:schemeClr>
                          </a:solidFill>
                          <a:effectLst/>
                        </a:rPr>
                        <a:t>30.7</a:t>
                      </a:r>
                      <a:endParaRPr kumimoji="0" lang="en-US" sz="2400" b="0" i="0" u="none" strike="noStrike" cap="none" normalizeH="0" baseline="0" smtClean="0">
                        <a:ln>
                          <a:noFill/>
                        </a:ln>
                        <a:solidFill>
                          <a:schemeClr val="bg1">
                            <a:lumMod val="50000"/>
                          </a:schemeClr>
                        </a:solidFill>
                        <a:effectLst/>
                        <a:latin typeface="Arial" charset="0"/>
                        <a:ea typeface="MS PGothic" pitchFamily="34" charset="-128"/>
                        <a:cs typeface="Times New Roman" pitchFamily="18" charset="0"/>
                      </a:endParaRPr>
                    </a:p>
                  </a:txBody>
                  <a:tcPr marL="102870" marR="102870" anchor="ctr" horzOverflow="overflow"/>
                </a:tc>
              </a:tr>
              <a:tr h="497130">
                <a:tc>
                  <a:txBody>
                    <a:bodyPr/>
                    <a:lstStyle/>
                    <a:p>
                      <a:pPr marL="0" marR="0" lvl="0" indent="0" algn="l" defTabSz="914400" rtl="0" eaLnBrk="1" fontAlgn="base" latinLnBrk="0" hangingPunct="1">
                        <a:lnSpc>
                          <a:spcPct val="90000"/>
                        </a:lnSpc>
                        <a:spcBef>
                          <a:spcPct val="0"/>
                        </a:spcBef>
                        <a:spcAft>
                          <a:spcPct val="0"/>
                        </a:spcAft>
                        <a:buClrTx/>
                        <a:buSzTx/>
                        <a:buFont typeface="Wingdings" pitchFamily="2" charset="2"/>
                        <a:buNone/>
                        <a:tabLst/>
                      </a:pPr>
                      <a:r>
                        <a:rPr kumimoji="0" lang="en-US" sz="2400" u="none" strike="noStrike" cap="none" normalizeH="0" baseline="0" smtClean="0">
                          <a:ln>
                            <a:noFill/>
                          </a:ln>
                          <a:solidFill>
                            <a:schemeClr val="bg1">
                              <a:lumMod val="50000"/>
                            </a:schemeClr>
                          </a:solidFill>
                          <a:effectLst/>
                        </a:rPr>
                        <a:t>Asian/Pacific Islander</a:t>
                      </a:r>
                      <a:endParaRPr kumimoji="0" lang="en-US" sz="2400" b="0" i="0" u="none" strike="noStrike" cap="none" normalizeH="0" baseline="0" smtClean="0">
                        <a:ln>
                          <a:noFill/>
                        </a:ln>
                        <a:solidFill>
                          <a:schemeClr val="bg1">
                            <a:lumMod val="50000"/>
                          </a:schemeClr>
                        </a:solidFill>
                        <a:effectLst/>
                        <a:latin typeface="Arial" charset="0"/>
                        <a:ea typeface="MS PGothic" pitchFamily="34" charset="-128"/>
                        <a:cs typeface="Times New Roman" pitchFamily="18" charset="0"/>
                      </a:endParaRPr>
                    </a:p>
                  </a:txBody>
                  <a:tcPr marL="102870" marR="102870" anchor="ctr" horzOverflow="overflow"/>
                </a:tc>
                <a:tc>
                  <a:txBody>
                    <a:body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n-US" sz="2400" u="none" strike="noStrike" cap="none" normalizeH="0" baseline="0" smtClean="0">
                          <a:ln>
                            <a:noFill/>
                          </a:ln>
                          <a:solidFill>
                            <a:schemeClr val="bg1">
                              <a:lumMod val="50000"/>
                            </a:schemeClr>
                          </a:solidFill>
                          <a:effectLst/>
                        </a:rPr>
                        <a:t>8.1</a:t>
                      </a:r>
                      <a:endParaRPr kumimoji="0" lang="en-US" sz="2400" b="0" i="0" u="none" strike="noStrike" cap="none" normalizeH="0" baseline="0" smtClean="0">
                        <a:ln>
                          <a:noFill/>
                        </a:ln>
                        <a:solidFill>
                          <a:schemeClr val="bg1">
                            <a:lumMod val="50000"/>
                          </a:schemeClr>
                        </a:solidFill>
                        <a:effectLst/>
                        <a:latin typeface="Arial" charset="0"/>
                        <a:ea typeface="MS PGothic" pitchFamily="34" charset="-128"/>
                        <a:cs typeface="Times New Roman" pitchFamily="18" charset="0"/>
                      </a:endParaRPr>
                    </a:p>
                  </a:txBody>
                  <a:tcPr marL="102870" marR="102870" anchor="ctr" horzOverflow="overflow"/>
                </a:tc>
                <a:tc>
                  <a:txBody>
                    <a:body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n-US" sz="2400" u="none" strike="noStrike" cap="none" normalizeH="0" baseline="0" dirty="0" smtClean="0">
                          <a:ln>
                            <a:noFill/>
                          </a:ln>
                          <a:solidFill>
                            <a:schemeClr val="bg1">
                              <a:lumMod val="50000"/>
                            </a:schemeClr>
                          </a:solidFill>
                          <a:effectLst/>
                        </a:rPr>
                        <a:t>12.5</a:t>
                      </a:r>
                      <a:endParaRPr kumimoji="0" lang="en-US" sz="2400" b="0" i="0" u="none" strike="noStrike" cap="none" normalizeH="0" baseline="0" dirty="0" smtClean="0">
                        <a:ln>
                          <a:noFill/>
                        </a:ln>
                        <a:solidFill>
                          <a:schemeClr val="bg1">
                            <a:lumMod val="50000"/>
                          </a:schemeClr>
                        </a:solidFill>
                        <a:effectLst/>
                        <a:latin typeface="Arial" charset="0"/>
                        <a:ea typeface="MS PGothic" pitchFamily="34" charset="-128"/>
                        <a:cs typeface="Times New Roman" pitchFamily="18" charset="0"/>
                      </a:endParaRPr>
                    </a:p>
                  </a:txBody>
                  <a:tcPr marL="102870" marR="102870" anchor="ctr" horzOverflow="overflow"/>
                </a:tc>
              </a:tr>
              <a:tr h="828551">
                <a:tc>
                  <a:txBody>
                    <a:bodyPr/>
                    <a:lstStyle/>
                    <a:p>
                      <a:pPr marL="0" marR="0" lvl="0" indent="0" algn="l" defTabSz="914400" rtl="0" eaLnBrk="1" fontAlgn="base" latinLnBrk="0" hangingPunct="1">
                        <a:lnSpc>
                          <a:spcPct val="90000"/>
                        </a:lnSpc>
                        <a:spcBef>
                          <a:spcPct val="0"/>
                        </a:spcBef>
                        <a:spcAft>
                          <a:spcPct val="0"/>
                        </a:spcAft>
                        <a:buClrTx/>
                        <a:buSzTx/>
                        <a:buFont typeface="Wingdings" pitchFamily="2" charset="2"/>
                        <a:buNone/>
                        <a:tabLst/>
                      </a:pPr>
                      <a:r>
                        <a:rPr kumimoji="0" lang="en-US" sz="2400" u="none" strike="noStrike" cap="none" normalizeH="0" baseline="0" dirty="0" smtClean="0">
                          <a:ln>
                            <a:noFill/>
                          </a:ln>
                          <a:solidFill>
                            <a:schemeClr val="bg1">
                              <a:lumMod val="50000"/>
                            </a:schemeClr>
                          </a:solidFill>
                          <a:effectLst/>
                        </a:rPr>
                        <a:t>American Indian/Alaska Native</a:t>
                      </a:r>
                      <a:endParaRPr kumimoji="0" lang="en-US" sz="2400" b="0" i="0" u="none" strike="noStrike" cap="none" normalizeH="0" baseline="0" dirty="0" smtClean="0">
                        <a:ln>
                          <a:noFill/>
                        </a:ln>
                        <a:solidFill>
                          <a:schemeClr val="bg1">
                            <a:lumMod val="50000"/>
                          </a:schemeClr>
                        </a:solidFill>
                        <a:effectLst/>
                        <a:latin typeface="Arial" charset="0"/>
                        <a:ea typeface="MS PGothic" pitchFamily="34" charset="-128"/>
                        <a:cs typeface="Times New Roman" pitchFamily="18" charset="0"/>
                      </a:endParaRPr>
                    </a:p>
                  </a:txBody>
                  <a:tcPr marL="102870" marR="102870" anchor="ctr" horzOverflow="overflow"/>
                </a:tc>
                <a:tc>
                  <a:txBody>
                    <a:body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n-US" sz="2400" u="none" strike="noStrike" cap="none" normalizeH="0" baseline="0" smtClean="0">
                          <a:ln>
                            <a:noFill/>
                          </a:ln>
                          <a:solidFill>
                            <a:schemeClr val="bg1">
                              <a:lumMod val="50000"/>
                            </a:schemeClr>
                          </a:solidFill>
                          <a:effectLst/>
                        </a:rPr>
                        <a:t>4.1</a:t>
                      </a:r>
                      <a:endParaRPr kumimoji="0" lang="en-US" sz="2400" b="0" i="0" u="none" strike="noStrike" cap="none" normalizeH="0" baseline="0" smtClean="0">
                        <a:ln>
                          <a:noFill/>
                        </a:ln>
                        <a:solidFill>
                          <a:schemeClr val="bg1">
                            <a:lumMod val="50000"/>
                          </a:schemeClr>
                        </a:solidFill>
                        <a:effectLst/>
                        <a:latin typeface="Arial" charset="0"/>
                        <a:ea typeface="MS PGothic" pitchFamily="34" charset="-128"/>
                        <a:cs typeface="Times New Roman" pitchFamily="18" charset="0"/>
                      </a:endParaRPr>
                    </a:p>
                  </a:txBody>
                  <a:tcPr marL="102870" marR="102870" anchor="ctr" horzOverflow="overflow"/>
                </a:tc>
                <a:tc>
                  <a:txBody>
                    <a:body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0" lang="en-US" sz="2400" u="none" strike="noStrike" cap="none" normalizeH="0" baseline="0" dirty="0" smtClean="0">
                          <a:ln>
                            <a:noFill/>
                          </a:ln>
                          <a:solidFill>
                            <a:schemeClr val="bg1">
                              <a:lumMod val="50000"/>
                            </a:schemeClr>
                          </a:solidFill>
                          <a:effectLst/>
                        </a:rPr>
                        <a:t>32.7</a:t>
                      </a:r>
                      <a:endParaRPr kumimoji="0" lang="en-US" sz="2400" b="0" i="0" u="none" strike="noStrike" cap="none" normalizeH="0" baseline="0" dirty="0" smtClean="0">
                        <a:ln>
                          <a:noFill/>
                        </a:ln>
                        <a:solidFill>
                          <a:schemeClr val="bg1">
                            <a:lumMod val="50000"/>
                          </a:schemeClr>
                        </a:solidFill>
                        <a:effectLst/>
                        <a:latin typeface="Arial" charset="0"/>
                        <a:ea typeface="MS PGothic" pitchFamily="34" charset="-128"/>
                        <a:cs typeface="Times New Roman" pitchFamily="18" charset="0"/>
                      </a:endParaRPr>
                    </a:p>
                  </a:txBody>
                  <a:tcPr marL="102870" marR="102870" anchor="ctr" horzOverflow="overflow"/>
                </a:tc>
              </a:tr>
            </a:tbl>
          </a:graphicData>
        </a:graphic>
      </p:graphicFrame>
      <p:sp>
        <p:nvSpPr>
          <p:cNvPr id="6" name="TextBox 3"/>
          <p:cNvSpPr txBox="1">
            <a:spLocks noChangeArrowheads="1"/>
          </p:cNvSpPr>
          <p:nvPr/>
        </p:nvSpPr>
        <p:spPr bwMode="auto">
          <a:xfrm>
            <a:off x="2514600" y="5867400"/>
            <a:ext cx="4291111" cy="584775"/>
          </a:xfrm>
          <a:prstGeom prst="rect">
            <a:avLst/>
          </a:prstGeom>
          <a:noFill/>
          <a:ln w="9525">
            <a:noFill/>
            <a:miter lim="800000"/>
            <a:headEnd/>
            <a:tailEnd/>
          </a:ln>
        </p:spPr>
        <p:txBody>
          <a:bodyPr wrap="none">
            <a:spAutoFit/>
          </a:bodyPr>
          <a:lstStyle/>
          <a:p>
            <a:r>
              <a:rPr lang="en-US" sz="1600" dirty="0" smtClean="0"/>
              <a:t>2009: April 15 - August </a:t>
            </a:r>
            <a:r>
              <a:rPr lang="en-US" sz="1600" dirty="0"/>
              <a:t>31, 2009 </a:t>
            </a:r>
          </a:p>
          <a:p>
            <a:r>
              <a:rPr lang="en-US" sz="1600" dirty="0" smtClean="0"/>
              <a:t>2009-10: September </a:t>
            </a:r>
            <a:r>
              <a:rPr lang="en-US" sz="1600" dirty="0"/>
              <a:t>1, </a:t>
            </a:r>
            <a:r>
              <a:rPr lang="en-US" sz="1600" dirty="0" smtClean="0"/>
              <a:t>2009 - January </a:t>
            </a:r>
            <a:r>
              <a:rPr lang="en-US" sz="1600" dirty="0"/>
              <a:t>26, 2010 </a:t>
            </a:r>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pPr>
              <a:defRPr/>
            </a:pPr>
            <a:r>
              <a:rPr lang="en-US" dirty="0" smtClean="0"/>
              <a:t>2009 H1N1 Cumulative Lab-Confirmed Death Rate, by Age Group – April 2009 through March 27, 2010</a:t>
            </a:r>
            <a:endParaRPr lang="en-US" dirty="0"/>
          </a:p>
        </p:txBody>
      </p:sp>
      <p:graphicFrame>
        <p:nvGraphicFramePr>
          <p:cNvPr id="3074" name="Object 3"/>
          <p:cNvGraphicFramePr>
            <a:graphicFrameLocks noChangeAspect="1"/>
          </p:cNvGraphicFramePr>
          <p:nvPr>
            <p:ph idx="1"/>
          </p:nvPr>
        </p:nvGraphicFramePr>
        <p:xfrm>
          <a:off x="990600" y="2133600"/>
          <a:ext cx="6815095" cy="4191000"/>
        </p:xfrm>
        <a:graphic>
          <a:graphicData uri="http://schemas.openxmlformats.org/presentationml/2006/ole">
            <p:oleObj spid="_x0000_s3074" name="Chart" r:id="rId3" imgW="6877020" imgH="4229161" progId="MSGraph.Chart.8">
              <p:embed followColorScheme="full"/>
            </p:oleObj>
          </a:graphicData>
        </a:graphic>
      </p:graphicFrame>
      <p:sp>
        <p:nvSpPr>
          <p:cNvPr id="6" name="Rectangle 2"/>
          <p:cNvSpPr>
            <a:spLocks noChangeArrowheads="1"/>
          </p:cNvSpPr>
          <p:nvPr/>
        </p:nvSpPr>
        <p:spPr bwMode="auto">
          <a:xfrm>
            <a:off x="-533400" y="1676400"/>
            <a:ext cx="10287000" cy="914400"/>
          </a:xfrm>
          <a:prstGeom prst="rect">
            <a:avLst/>
          </a:prstGeom>
          <a:noFill/>
          <a:ln w="9525">
            <a:noFill/>
            <a:miter lim="800000"/>
            <a:headEnd/>
            <a:tailEnd/>
          </a:ln>
        </p:spPr>
        <p:txBody>
          <a:bodyPr anchor="ctr"/>
          <a:lstStyle/>
          <a:p>
            <a:pPr algn="ctr" eaLnBrk="0" hangingPunct="0"/>
            <a:r>
              <a:rPr lang="en-US" sz="1800" dirty="0">
                <a:solidFill>
                  <a:schemeClr val="bg2"/>
                </a:solidFill>
                <a:cs typeface="Times New Roman" pitchFamily="18" charset="0"/>
              </a:rPr>
              <a:t>Cumulative Lab-Confirmed Death Rate by Age Group (n=2,689) </a:t>
            </a:r>
            <a:endParaRPr lang="en-GB" sz="1800" dirty="0">
              <a:solidFill>
                <a:schemeClr val="bg2"/>
              </a:solidFill>
              <a:cs typeface="Times New Roman" pitchFamily="18" charset="0"/>
            </a:endParaRPr>
          </a:p>
        </p:txBody>
      </p:sp>
      <p:sp>
        <p:nvSpPr>
          <p:cNvPr id="7" name="Text Box 4"/>
          <p:cNvSpPr txBox="1">
            <a:spLocks noChangeArrowheads="1"/>
          </p:cNvSpPr>
          <p:nvPr/>
        </p:nvSpPr>
        <p:spPr bwMode="auto">
          <a:xfrm rot="-5400000">
            <a:off x="-805934" y="3396734"/>
            <a:ext cx="4419600" cy="369332"/>
          </a:xfrm>
          <a:prstGeom prst="rect">
            <a:avLst/>
          </a:prstGeom>
          <a:noFill/>
          <a:ln w="9525">
            <a:noFill/>
            <a:miter lim="800000"/>
            <a:headEnd/>
            <a:tailEnd/>
          </a:ln>
        </p:spPr>
        <p:txBody>
          <a:bodyPr>
            <a:spAutoFit/>
          </a:bodyPr>
          <a:lstStyle/>
          <a:p>
            <a:r>
              <a:rPr lang="en-US" sz="1800" dirty="0">
                <a:solidFill>
                  <a:schemeClr val="bg2"/>
                </a:solidFill>
                <a:latin typeface="+mj-lt"/>
              </a:rPr>
              <a:t>Deaths per  100,000 Population</a:t>
            </a:r>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59152"/>
            <a:ext cx="8229600" cy="1143000"/>
          </a:xfrm>
        </p:spPr>
        <p:txBody>
          <a:bodyPr/>
          <a:lstStyle/>
          <a:p>
            <a:r>
              <a:rPr lang="en-US" sz="4800" dirty="0" smtClean="0"/>
              <a:t>2009 H1N1 Accomplishments</a:t>
            </a:r>
            <a:endParaRPr lang="en-US" sz="4800" dirty="0"/>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smtClean="0"/>
              <a:t>What are the Symptoms of Influenza?</a:t>
            </a:r>
            <a:endParaRPr lang="en-US" sz="3200" dirty="0"/>
          </a:p>
        </p:txBody>
      </p:sp>
      <p:sp>
        <p:nvSpPr>
          <p:cNvPr id="5" name="Content Placeholder 4"/>
          <p:cNvSpPr>
            <a:spLocks noGrp="1"/>
          </p:cNvSpPr>
          <p:nvPr>
            <p:ph idx="1"/>
          </p:nvPr>
        </p:nvSpPr>
        <p:spPr/>
        <p:txBody>
          <a:bodyPr/>
          <a:lstStyle/>
          <a:p>
            <a:pPr eaLnBrk="0" hangingPunct="0">
              <a:lnSpc>
                <a:spcPct val="75000"/>
              </a:lnSpc>
              <a:spcBef>
                <a:spcPct val="50000"/>
              </a:spcBef>
              <a:buNone/>
            </a:pPr>
            <a:r>
              <a:rPr lang="en-US" dirty="0" smtClean="0"/>
              <a:t>Symptoms of influenza include the following:</a:t>
            </a:r>
          </a:p>
          <a:p>
            <a:pPr>
              <a:buFont typeface="Wingdings" pitchFamily="2" charset="2"/>
              <a:buChar char="§"/>
            </a:pPr>
            <a:r>
              <a:rPr lang="en-US" sz="2000" b="0" dirty="0" smtClean="0"/>
              <a:t>Fever* or feeling feverish/chills </a:t>
            </a:r>
          </a:p>
          <a:p>
            <a:pPr>
              <a:buFont typeface="Wingdings" pitchFamily="2" charset="2"/>
              <a:buChar char="§"/>
            </a:pPr>
            <a:r>
              <a:rPr lang="en-US" sz="2000" b="0" dirty="0" smtClean="0"/>
              <a:t>Cough </a:t>
            </a:r>
          </a:p>
          <a:p>
            <a:pPr>
              <a:buFont typeface="Wingdings" pitchFamily="2" charset="2"/>
              <a:buChar char="§"/>
            </a:pPr>
            <a:r>
              <a:rPr lang="en-US" sz="2000" b="0" dirty="0" smtClean="0"/>
              <a:t>Sore throat </a:t>
            </a:r>
          </a:p>
          <a:p>
            <a:pPr>
              <a:buFont typeface="Wingdings" pitchFamily="2" charset="2"/>
              <a:buChar char="§"/>
            </a:pPr>
            <a:r>
              <a:rPr lang="en-US" sz="2000" b="0" dirty="0" smtClean="0"/>
              <a:t>Runny or stuffy nose </a:t>
            </a:r>
          </a:p>
          <a:p>
            <a:pPr>
              <a:buFont typeface="Wingdings" pitchFamily="2" charset="2"/>
              <a:buChar char="§"/>
            </a:pPr>
            <a:r>
              <a:rPr lang="en-US" sz="2000" b="0" dirty="0" smtClean="0"/>
              <a:t>Muscle or body aches </a:t>
            </a:r>
          </a:p>
          <a:p>
            <a:pPr>
              <a:buFont typeface="Wingdings" pitchFamily="2" charset="2"/>
              <a:buChar char="§"/>
            </a:pPr>
            <a:r>
              <a:rPr lang="en-US" sz="2000" b="0" dirty="0" smtClean="0"/>
              <a:t>Headaches </a:t>
            </a:r>
          </a:p>
          <a:p>
            <a:pPr>
              <a:buFont typeface="Wingdings" pitchFamily="2" charset="2"/>
              <a:buChar char="§"/>
            </a:pPr>
            <a:r>
              <a:rPr lang="en-US" sz="2000" b="0" dirty="0" smtClean="0"/>
              <a:t>Fatigue (tiredness) </a:t>
            </a:r>
          </a:p>
          <a:p>
            <a:pPr>
              <a:buFont typeface="Wingdings" pitchFamily="2" charset="2"/>
              <a:buChar char="§"/>
            </a:pPr>
            <a:r>
              <a:rPr lang="en-US" sz="2000" b="0" dirty="0" smtClean="0"/>
              <a:t>Some people may have vomiting and diarrhea, though this is more common in children than adults.</a:t>
            </a:r>
          </a:p>
          <a:p>
            <a:pPr>
              <a:buNone/>
            </a:pPr>
            <a:r>
              <a:rPr lang="en-US" sz="2000" b="0" i="1" dirty="0" smtClean="0"/>
              <a:t>	* It's important to note that not everyone with flu will have a fever</a:t>
            </a:r>
            <a:endParaRPr lang="en-US" sz="2000" b="0" dirty="0" smtClean="0"/>
          </a:p>
          <a:p>
            <a:pPr algn="ctr" eaLnBrk="0" hangingPunct="0">
              <a:lnSpc>
                <a:spcPct val="75000"/>
              </a:lnSpc>
              <a:spcBef>
                <a:spcPct val="50000"/>
              </a:spcBef>
              <a:buClr>
                <a:srgbClr val="FFFF00"/>
              </a:buClr>
              <a:buFont typeface="Wingdings" pitchFamily="2" charset="2"/>
              <a:buChar char="§"/>
            </a:pPr>
            <a:endParaRPr lang="en-US" sz="1800" dirty="0" smtClean="0"/>
          </a:p>
          <a:p>
            <a:pPr algn="ctr" eaLnBrk="0" hangingPunct="0">
              <a:lnSpc>
                <a:spcPct val="75000"/>
              </a:lnSpc>
              <a:spcBef>
                <a:spcPct val="50000"/>
              </a:spcBef>
              <a:buClr>
                <a:srgbClr val="FFFF00"/>
              </a:buClr>
              <a:buFont typeface="Wingdings" pitchFamily="2" charset="2"/>
              <a:buChar char="§"/>
            </a:pPr>
            <a:endParaRPr lang="en-US" dirty="0" smtClean="0">
              <a:solidFill>
                <a:schemeClr val="bg1"/>
              </a:solidFill>
            </a:endParaRPr>
          </a:p>
          <a:p>
            <a:pPr>
              <a:buFont typeface="Wingdings" pitchFamily="2" charset="2"/>
              <a:buChar char="§"/>
            </a:pPr>
            <a:endParaRPr lang="en-US" dirty="0" smtClean="0"/>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274320"/>
            <a:ext cx="8743950" cy="1143000"/>
          </a:xfrm>
        </p:spPr>
        <p:txBody>
          <a:bodyPr/>
          <a:lstStyle/>
          <a:p>
            <a:pPr>
              <a:defRPr/>
            </a:pPr>
            <a:r>
              <a:rPr lang="en-US" sz="3200" dirty="0" smtClean="0"/>
              <a:t>2009 H1N1 Accomplishments</a:t>
            </a:r>
            <a:endParaRPr lang="en-US" sz="1800" i="1" dirty="0">
              <a:effectLst>
                <a:outerShdw blurRad="38100" dist="38100" dir="2700000" algn="tl">
                  <a:srgbClr val="000000">
                    <a:alpha val="43137"/>
                  </a:srgbClr>
                </a:outerShdw>
              </a:effectLst>
            </a:endParaRPr>
          </a:p>
        </p:txBody>
      </p:sp>
      <p:sp>
        <p:nvSpPr>
          <p:cNvPr id="10" name="Content Placeholder 2"/>
          <p:cNvSpPr>
            <a:spLocks noGrp="1"/>
          </p:cNvSpPr>
          <p:nvPr>
            <p:ph idx="1"/>
          </p:nvPr>
        </p:nvSpPr>
        <p:spPr>
          <a:xfrm>
            <a:off x="304800" y="1295400"/>
            <a:ext cx="8458200" cy="4953000"/>
          </a:xfrm>
        </p:spPr>
        <p:txBody>
          <a:bodyPr/>
          <a:lstStyle/>
          <a:p>
            <a:endParaRPr lang="en-US" sz="1800" b="0" dirty="0" smtClean="0"/>
          </a:p>
          <a:p>
            <a:pPr>
              <a:buFont typeface="Wingdings" pitchFamily="2" charset="2"/>
              <a:buChar char="§"/>
            </a:pPr>
            <a:r>
              <a:rPr lang="en-US" sz="1800" b="0" dirty="0" smtClean="0"/>
              <a:t>CDC’s Influenza Division laboratories in Atlanta were the first in the world to identify the new 2009 H1N1 virus strain</a:t>
            </a:r>
          </a:p>
          <a:p>
            <a:pPr>
              <a:buFont typeface="Wingdings" pitchFamily="2" charset="2"/>
              <a:buChar char="§"/>
            </a:pPr>
            <a:endParaRPr lang="en-US" sz="1800" b="0" dirty="0" smtClean="0"/>
          </a:p>
          <a:p>
            <a:pPr>
              <a:buFont typeface="Wingdings" pitchFamily="2" charset="2"/>
              <a:buChar char="§"/>
            </a:pPr>
            <a:endParaRPr lang="en-US" sz="1800" b="0" dirty="0" smtClean="0"/>
          </a:p>
          <a:p>
            <a:pPr>
              <a:buFont typeface="Wingdings" pitchFamily="2" charset="2"/>
              <a:buChar char="§"/>
            </a:pPr>
            <a:endParaRPr lang="en-US" sz="1800" b="0" dirty="0" smtClean="0"/>
          </a:p>
          <a:p>
            <a:pPr>
              <a:buFont typeface="Wingdings" pitchFamily="2" charset="2"/>
              <a:buChar char="§"/>
            </a:pPr>
            <a:endParaRPr lang="en-US" sz="1800" b="0" dirty="0" smtClean="0"/>
          </a:p>
          <a:p>
            <a:pPr>
              <a:buFont typeface="Wingdings" pitchFamily="2" charset="2"/>
              <a:buChar char="§"/>
            </a:pPr>
            <a:endParaRPr lang="en-US" sz="1800" b="0" dirty="0" smtClean="0"/>
          </a:p>
          <a:p>
            <a:pPr>
              <a:buFont typeface="Wingdings" pitchFamily="2" charset="2"/>
              <a:buChar char="§"/>
            </a:pPr>
            <a:endParaRPr lang="en-US" sz="1800" b="0" dirty="0" smtClean="0"/>
          </a:p>
          <a:p>
            <a:pPr>
              <a:buFont typeface="Wingdings" pitchFamily="2" charset="2"/>
              <a:buChar char="§"/>
            </a:pPr>
            <a:endParaRPr lang="en-US" sz="1800" b="0" dirty="0" smtClean="0"/>
          </a:p>
          <a:p>
            <a:pPr>
              <a:buFont typeface="Wingdings" pitchFamily="2" charset="2"/>
              <a:buChar char="§"/>
            </a:pPr>
            <a:endParaRPr lang="en-US" sz="1800" b="0" dirty="0" smtClean="0"/>
          </a:p>
          <a:p>
            <a:pPr>
              <a:buFont typeface="Wingdings" pitchFamily="2" charset="2"/>
              <a:buChar char="§"/>
            </a:pPr>
            <a:endParaRPr lang="en-US" sz="1800" b="0" dirty="0" smtClean="0"/>
          </a:p>
          <a:p>
            <a:pPr>
              <a:buNone/>
            </a:pPr>
            <a:endParaRPr lang="en-US" sz="1800" b="0" dirty="0" smtClean="0"/>
          </a:p>
          <a:p>
            <a:pPr>
              <a:buFont typeface="Wingdings" pitchFamily="2" charset="2"/>
              <a:buChar char="§"/>
            </a:pPr>
            <a:r>
              <a:rPr lang="en-US" sz="1800" b="0" dirty="0" smtClean="0"/>
              <a:t>CDC’s testing revealed that 2009 H1N1 was a new (novel) influenza virus strain that had not been previously detected in humans or animals</a:t>
            </a:r>
          </a:p>
          <a:p>
            <a:endParaRPr lang="en-US" sz="800" dirty="0" smtClean="0"/>
          </a:p>
          <a:p>
            <a:endParaRPr lang="en-US" sz="800" dirty="0" smtClean="0"/>
          </a:p>
          <a:p>
            <a:endParaRPr lang="en-US" sz="800" dirty="0" smtClean="0"/>
          </a:p>
          <a:p>
            <a:endParaRPr lang="en-US" sz="2000" dirty="0" smtClean="0"/>
          </a:p>
          <a:p>
            <a:endParaRPr lang="en-US" dirty="0" smtClean="0"/>
          </a:p>
        </p:txBody>
      </p:sp>
      <p:sp>
        <p:nvSpPr>
          <p:cNvPr id="11" name="TextBox 10"/>
          <p:cNvSpPr txBox="1"/>
          <p:nvPr/>
        </p:nvSpPr>
        <p:spPr>
          <a:xfrm>
            <a:off x="6858000" y="6172200"/>
            <a:ext cx="1981200" cy="276999"/>
          </a:xfrm>
          <a:prstGeom prst="rect">
            <a:avLst/>
          </a:prstGeom>
          <a:noFill/>
        </p:spPr>
        <p:txBody>
          <a:bodyPr wrap="square" rtlCol="0">
            <a:spAutoFit/>
          </a:bodyPr>
          <a:lstStyle/>
          <a:p>
            <a:r>
              <a:rPr lang="en-US" sz="1200" b="0" u="none" dirty="0" smtClean="0"/>
              <a:t>Accomplishments – p1</a:t>
            </a:r>
            <a:endParaRPr lang="en-US" sz="1200" b="0" u="none" dirty="0"/>
          </a:p>
        </p:txBody>
      </p:sp>
      <p:pic>
        <p:nvPicPr>
          <p:cNvPr id="12" name="Picture 2" descr="http://www.cdc.gov/h1n1flu/images/B00526_H1N1_flu_sml.jpg"/>
          <p:cNvPicPr>
            <a:picLocks noChangeAspect="1" noChangeArrowheads="1"/>
          </p:cNvPicPr>
          <p:nvPr/>
        </p:nvPicPr>
        <p:blipFill>
          <a:blip r:embed="rId2" cstate="print"/>
          <a:srcRect/>
          <a:stretch>
            <a:fillRect/>
          </a:stretch>
        </p:blipFill>
        <p:spPr bwMode="auto">
          <a:xfrm>
            <a:off x="2743200" y="2286000"/>
            <a:ext cx="3333750" cy="2753967"/>
          </a:xfrm>
          <a:prstGeom prst="rect">
            <a:avLst/>
          </a:prstGeom>
          <a:noFill/>
        </p:spPr>
      </p:pic>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320"/>
            <a:ext cx="8743950" cy="1143000"/>
          </a:xfrm>
        </p:spPr>
        <p:txBody>
          <a:bodyPr/>
          <a:lstStyle/>
          <a:p>
            <a:pPr>
              <a:defRPr/>
            </a:pPr>
            <a:r>
              <a:rPr lang="en-US" sz="3200" dirty="0" smtClean="0"/>
              <a:t>2009 H1N1 Accomplishments</a:t>
            </a:r>
            <a:endParaRPr lang="en-US" sz="3200" dirty="0"/>
          </a:p>
        </p:txBody>
      </p:sp>
      <p:sp>
        <p:nvSpPr>
          <p:cNvPr id="6" name="Content Placeholder 2"/>
          <p:cNvSpPr>
            <a:spLocks noGrp="1"/>
          </p:cNvSpPr>
          <p:nvPr>
            <p:ph idx="1"/>
          </p:nvPr>
        </p:nvSpPr>
        <p:spPr>
          <a:xfrm>
            <a:off x="228600" y="1143000"/>
            <a:ext cx="8743950" cy="4800600"/>
          </a:xfrm>
        </p:spPr>
        <p:txBody>
          <a:bodyPr/>
          <a:lstStyle/>
          <a:p>
            <a:endParaRPr lang="en-US" sz="1800" b="0" dirty="0" smtClean="0"/>
          </a:p>
          <a:p>
            <a:pPr>
              <a:buFont typeface="Wingdings" pitchFamily="2" charset="2"/>
              <a:buChar char="§"/>
            </a:pPr>
            <a:r>
              <a:rPr lang="en-US" sz="1800" b="0" dirty="0" smtClean="0"/>
              <a:t>The new 2009 H1N1 virus was originally referred to as “swine flu” because initial laboratory tests at CDC showed that six of the virus’s eight genes were most closely related to influenza viruses that normally occur in pigs in North America, and the remaining two genes were most closely related to influenza viruses circulating in Eurasian pigs</a:t>
            </a:r>
          </a:p>
          <a:p>
            <a:pPr>
              <a:buFont typeface="Wingdings" pitchFamily="2" charset="2"/>
              <a:buChar char="§"/>
            </a:pPr>
            <a:endParaRPr lang="en-US" sz="1800" b="0" dirty="0" smtClean="0"/>
          </a:p>
          <a:p>
            <a:pPr>
              <a:buFont typeface="Wingdings" pitchFamily="2" charset="2"/>
              <a:buChar char="§"/>
            </a:pPr>
            <a:endParaRPr lang="en-US" sz="1800" b="0" dirty="0" smtClean="0"/>
          </a:p>
          <a:p>
            <a:pPr>
              <a:buFont typeface="Wingdings" pitchFamily="2" charset="2"/>
              <a:buChar char="§"/>
            </a:pPr>
            <a:endParaRPr lang="en-US" sz="1800" b="0" dirty="0" smtClean="0"/>
          </a:p>
          <a:p>
            <a:pPr>
              <a:buFont typeface="Wingdings" pitchFamily="2" charset="2"/>
              <a:buChar char="§"/>
            </a:pPr>
            <a:endParaRPr lang="en-US" sz="1800" b="0" dirty="0" smtClean="0"/>
          </a:p>
          <a:p>
            <a:pPr>
              <a:buFont typeface="Wingdings" pitchFamily="2" charset="2"/>
              <a:buChar char="§"/>
            </a:pPr>
            <a:endParaRPr lang="en-US" sz="1800" b="0" dirty="0" smtClean="0"/>
          </a:p>
          <a:p>
            <a:pPr>
              <a:buFont typeface="Wingdings" pitchFamily="2" charset="2"/>
              <a:buChar char="§"/>
            </a:pPr>
            <a:endParaRPr lang="en-US" sz="1800" b="0" dirty="0" smtClean="0"/>
          </a:p>
          <a:p>
            <a:pPr>
              <a:buFont typeface="Wingdings" pitchFamily="2" charset="2"/>
              <a:buChar char="§"/>
            </a:pPr>
            <a:endParaRPr lang="en-US" sz="1800" b="0" dirty="0" smtClean="0"/>
          </a:p>
          <a:p>
            <a:pPr>
              <a:buFont typeface="Wingdings" pitchFamily="2" charset="2"/>
              <a:buChar char="§"/>
            </a:pPr>
            <a:r>
              <a:rPr lang="en-US" sz="1800" b="0" dirty="0" smtClean="0"/>
              <a:t>CDC uploaded the complete gene sequences of the 2009 H1N1 Virus to a publicly-accessible international influenza database, which enabled scientists around the world to use the sequences for public health research and for comparison against influenza viruses collected elsewhere</a:t>
            </a:r>
          </a:p>
          <a:p>
            <a:endParaRPr lang="en-US" sz="1800" dirty="0" smtClean="0"/>
          </a:p>
        </p:txBody>
      </p:sp>
      <p:pic>
        <p:nvPicPr>
          <p:cNvPr id="7" name="Picture 6" descr="B00528_H1N1_flu_blue_sml.jpg"/>
          <p:cNvPicPr>
            <a:picLocks noChangeAspect="1"/>
          </p:cNvPicPr>
          <p:nvPr/>
        </p:nvPicPr>
        <p:blipFill>
          <a:blip r:embed="rId2" cstate="print"/>
          <a:stretch>
            <a:fillRect/>
          </a:stretch>
        </p:blipFill>
        <p:spPr>
          <a:xfrm>
            <a:off x="3752850" y="2453642"/>
            <a:ext cx="2057400" cy="2423158"/>
          </a:xfrm>
          <a:prstGeom prst="rect">
            <a:avLst/>
          </a:prstGeom>
          <a:scene3d>
            <a:camera prst="orthographicFront">
              <a:rot lat="0" lon="0" rev="5400000"/>
            </a:camera>
            <a:lightRig rig="threePt" dir="t"/>
          </a:scene3d>
        </p:spPr>
      </p:pic>
      <p:sp>
        <p:nvSpPr>
          <p:cNvPr id="8" name="TextBox 7"/>
          <p:cNvSpPr txBox="1"/>
          <p:nvPr/>
        </p:nvSpPr>
        <p:spPr>
          <a:xfrm>
            <a:off x="6858000" y="6172200"/>
            <a:ext cx="1981200" cy="276999"/>
          </a:xfrm>
          <a:prstGeom prst="rect">
            <a:avLst/>
          </a:prstGeom>
          <a:noFill/>
        </p:spPr>
        <p:txBody>
          <a:bodyPr wrap="square" rtlCol="0">
            <a:spAutoFit/>
          </a:bodyPr>
          <a:lstStyle/>
          <a:p>
            <a:r>
              <a:rPr lang="en-US" sz="1200" b="0" u="none" dirty="0" smtClean="0"/>
              <a:t>Accomplishments – p2</a:t>
            </a:r>
            <a:endParaRPr lang="en-US" sz="1200" b="0" u="none" dirty="0"/>
          </a:p>
        </p:txBody>
      </p:sp>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320"/>
            <a:ext cx="8741664" cy="1143000"/>
          </a:xfrm>
        </p:spPr>
        <p:txBody>
          <a:bodyPr/>
          <a:lstStyle/>
          <a:p>
            <a:pPr>
              <a:defRPr/>
            </a:pPr>
            <a:r>
              <a:rPr lang="en-US" sz="3200" dirty="0" smtClean="0"/>
              <a:t>2009 H1N1 Accomplishments</a:t>
            </a:r>
            <a:endParaRPr lang="en-US" sz="3200" dirty="0"/>
          </a:p>
        </p:txBody>
      </p:sp>
      <p:sp>
        <p:nvSpPr>
          <p:cNvPr id="6" name="Content Placeholder 2"/>
          <p:cNvSpPr>
            <a:spLocks noGrp="1"/>
          </p:cNvSpPr>
          <p:nvPr>
            <p:ph idx="1"/>
          </p:nvPr>
        </p:nvSpPr>
        <p:spPr>
          <a:xfrm>
            <a:off x="352425" y="1519535"/>
            <a:ext cx="3072337" cy="4069529"/>
          </a:xfrm>
        </p:spPr>
        <p:txBody>
          <a:bodyPr/>
          <a:lstStyle/>
          <a:p>
            <a:pPr>
              <a:buFont typeface="Wingdings" pitchFamily="2" charset="2"/>
              <a:buChar char="§"/>
            </a:pPr>
            <a:r>
              <a:rPr lang="en-US" sz="1800" b="0" dirty="0" smtClean="0"/>
              <a:t>CDC’s subject matter experts worked around the clock to create guidance documents for the general public, business, schools, child care programs, at-risk populations, clinicians, travelers, laboratory specialists, etc</a:t>
            </a:r>
          </a:p>
          <a:p>
            <a:pPr>
              <a:buFont typeface="Wingdings" pitchFamily="2" charset="2"/>
              <a:buChar char="§"/>
            </a:pPr>
            <a:endParaRPr lang="en-US" sz="800" b="0" dirty="0" smtClean="0"/>
          </a:p>
          <a:p>
            <a:pPr>
              <a:buFont typeface="Wingdings" pitchFamily="2" charset="2"/>
              <a:buChar char="§"/>
            </a:pPr>
            <a:r>
              <a:rPr lang="en-US" sz="1800" b="0" dirty="0" smtClean="0"/>
              <a:t>Many of these documents were revised several times as the outbreak developed and as new information became available</a:t>
            </a:r>
          </a:p>
          <a:p>
            <a:endParaRPr lang="en-US" dirty="0" smtClean="0"/>
          </a:p>
        </p:txBody>
      </p:sp>
      <p:pic>
        <p:nvPicPr>
          <p:cNvPr id="7" name="Picture 4"/>
          <p:cNvPicPr>
            <a:picLocks noChangeAspect="1" noChangeArrowheads="1"/>
          </p:cNvPicPr>
          <p:nvPr/>
        </p:nvPicPr>
        <p:blipFill>
          <a:blip r:embed="rId2" cstate="print"/>
          <a:srcRect/>
          <a:stretch>
            <a:fillRect/>
          </a:stretch>
        </p:blipFill>
        <p:spPr bwMode="auto">
          <a:xfrm>
            <a:off x="4114800" y="1595736"/>
            <a:ext cx="4653730" cy="3505200"/>
          </a:xfrm>
          <a:prstGeom prst="rect">
            <a:avLst/>
          </a:prstGeom>
          <a:noFill/>
          <a:ln w="9525">
            <a:noFill/>
            <a:miter lim="800000"/>
            <a:headEnd/>
            <a:tailEnd/>
          </a:ln>
        </p:spPr>
      </p:pic>
      <p:sp>
        <p:nvSpPr>
          <p:cNvPr id="8" name="TextBox 7"/>
          <p:cNvSpPr txBox="1"/>
          <p:nvPr/>
        </p:nvSpPr>
        <p:spPr>
          <a:xfrm>
            <a:off x="6858000" y="6172200"/>
            <a:ext cx="1981200" cy="276999"/>
          </a:xfrm>
          <a:prstGeom prst="rect">
            <a:avLst/>
          </a:prstGeom>
          <a:noFill/>
        </p:spPr>
        <p:txBody>
          <a:bodyPr wrap="square" rtlCol="0">
            <a:spAutoFit/>
          </a:bodyPr>
          <a:lstStyle/>
          <a:p>
            <a:r>
              <a:rPr lang="en-US" sz="1200" b="0" u="none" dirty="0" smtClean="0"/>
              <a:t>Accomplishments – p4</a:t>
            </a:r>
            <a:endParaRPr lang="en-US" sz="1200" b="0" u="none" dirty="0"/>
          </a:p>
        </p:txBody>
      </p:sp>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152400"/>
            <a:ext cx="8743950" cy="914400"/>
          </a:xfrm>
        </p:spPr>
        <p:txBody>
          <a:bodyPr/>
          <a:lstStyle/>
          <a:p>
            <a:pPr>
              <a:defRPr/>
            </a:pPr>
            <a:r>
              <a:rPr lang="en-US" sz="3200" dirty="0" smtClean="0"/>
              <a:t>2009 H1N1 Accomplishments</a:t>
            </a:r>
            <a:endParaRPr lang="en-US" sz="3200" dirty="0"/>
          </a:p>
        </p:txBody>
      </p:sp>
      <p:sp>
        <p:nvSpPr>
          <p:cNvPr id="6" name="Content Placeholder 2"/>
          <p:cNvSpPr>
            <a:spLocks noGrp="1"/>
          </p:cNvSpPr>
          <p:nvPr>
            <p:ph idx="1"/>
          </p:nvPr>
        </p:nvSpPr>
        <p:spPr>
          <a:xfrm>
            <a:off x="381000" y="990600"/>
            <a:ext cx="4848225" cy="3810000"/>
          </a:xfrm>
        </p:spPr>
        <p:txBody>
          <a:bodyPr/>
          <a:lstStyle/>
          <a:p>
            <a:pPr>
              <a:buFont typeface="Wingdings" pitchFamily="2" charset="2"/>
              <a:buChar char="§"/>
            </a:pPr>
            <a:r>
              <a:rPr lang="en-US" sz="1800" b="0" dirty="0" smtClean="0"/>
              <a:t>Once the 2009 H1N1 outbreak was detected, CDC enhanced its existing surveillance systems and added several new surveillance systems to better track the spread, disease characteristics and burden of the new virus</a:t>
            </a:r>
          </a:p>
          <a:p>
            <a:pPr>
              <a:buFont typeface="Wingdings" pitchFamily="2" charset="2"/>
              <a:buChar char="§"/>
            </a:pPr>
            <a:endParaRPr lang="en-US" sz="800" dirty="0" smtClean="0"/>
          </a:p>
          <a:p>
            <a:pPr>
              <a:buFont typeface="Wingdings" pitchFamily="2" charset="2"/>
              <a:buChar char="§"/>
            </a:pPr>
            <a:r>
              <a:rPr lang="en-US" sz="1800" b="0" dirty="0" smtClean="0"/>
              <a:t>One of the new surveillance systems was the Aggregate Hospitalizations and Deaths Reporting Activity (AHDRA), which was a Web-based system used to track state reports of laboratory-confirmed and </a:t>
            </a:r>
            <a:r>
              <a:rPr lang="en-US" sz="1800" b="0" dirty="0" err="1" smtClean="0"/>
              <a:t>syndromic</a:t>
            </a:r>
            <a:r>
              <a:rPr lang="en-US" sz="1800" b="0" dirty="0" smtClean="0"/>
              <a:t> flu-related hospitalizations and deaths</a:t>
            </a:r>
          </a:p>
          <a:p>
            <a:endParaRPr lang="en-US" sz="800" dirty="0" smtClean="0"/>
          </a:p>
        </p:txBody>
      </p:sp>
      <p:pic>
        <p:nvPicPr>
          <p:cNvPr id="7" name="Picture 1"/>
          <p:cNvPicPr>
            <a:picLocks noChangeAspect="1" noChangeArrowheads="1"/>
          </p:cNvPicPr>
          <p:nvPr/>
        </p:nvPicPr>
        <p:blipFill>
          <a:blip r:embed="rId2" cstate="print"/>
          <a:srcRect/>
          <a:stretch>
            <a:fillRect/>
          </a:stretch>
        </p:blipFill>
        <p:spPr bwMode="auto">
          <a:xfrm>
            <a:off x="5257800" y="1143000"/>
            <a:ext cx="3360258" cy="3429000"/>
          </a:xfrm>
          <a:prstGeom prst="rect">
            <a:avLst/>
          </a:prstGeom>
          <a:noFill/>
          <a:ln w="9525">
            <a:noFill/>
            <a:miter lim="800000"/>
            <a:headEnd/>
            <a:tailEnd/>
          </a:ln>
        </p:spPr>
      </p:pic>
      <p:sp>
        <p:nvSpPr>
          <p:cNvPr id="8" name="TextBox 4"/>
          <p:cNvSpPr txBox="1">
            <a:spLocks noChangeArrowheads="1"/>
          </p:cNvSpPr>
          <p:nvPr/>
        </p:nvSpPr>
        <p:spPr bwMode="auto">
          <a:xfrm>
            <a:off x="381000" y="4572000"/>
            <a:ext cx="8610600" cy="2031325"/>
          </a:xfrm>
          <a:prstGeom prst="rect">
            <a:avLst/>
          </a:prstGeom>
          <a:noFill/>
          <a:ln w="9525">
            <a:noFill/>
            <a:miter lim="800000"/>
            <a:headEnd/>
            <a:tailEnd/>
          </a:ln>
        </p:spPr>
        <p:txBody>
          <a:bodyPr wrap="square">
            <a:spAutoFit/>
          </a:bodyPr>
          <a:lstStyle/>
          <a:p>
            <a:endParaRPr lang="en-US" sz="1800" b="0" u="none" dirty="0">
              <a:solidFill>
                <a:schemeClr val="bg1"/>
              </a:solidFill>
            </a:endParaRPr>
          </a:p>
          <a:p>
            <a:pPr>
              <a:buClr>
                <a:schemeClr val="tx1"/>
              </a:buClr>
              <a:buSzPct val="80000"/>
              <a:buFont typeface="Wingdings" pitchFamily="2" charset="2"/>
              <a:buChar char="§"/>
            </a:pPr>
            <a:r>
              <a:rPr lang="en-US" u="none" dirty="0" smtClean="0">
                <a:solidFill>
                  <a:schemeClr val="bg2"/>
                </a:solidFill>
              </a:rPr>
              <a:t>     Because </a:t>
            </a:r>
            <a:r>
              <a:rPr lang="en-US" u="none" dirty="0">
                <a:solidFill>
                  <a:schemeClr val="bg2"/>
                </a:solidFill>
              </a:rPr>
              <a:t>experts acknowledged that individual </a:t>
            </a:r>
            <a:r>
              <a:rPr lang="en-US" u="none" dirty="0" smtClean="0">
                <a:solidFill>
                  <a:schemeClr val="bg2"/>
                </a:solidFill>
              </a:rPr>
              <a:t> reports </a:t>
            </a:r>
            <a:r>
              <a:rPr lang="en-US" u="none" dirty="0">
                <a:solidFill>
                  <a:schemeClr val="bg2"/>
                </a:solidFill>
              </a:rPr>
              <a:t>of hospitalizations </a:t>
            </a:r>
            <a:r>
              <a:rPr lang="en-US" u="none" dirty="0" smtClean="0">
                <a:solidFill>
                  <a:schemeClr val="bg2"/>
                </a:solidFill>
              </a:rPr>
              <a:t> </a:t>
            </a:r>
          </a:p>
          <a:p>
            <a:r>
              <a:rPr lang="en-US" dirty="0" smtClean="0">
                <a:solidFill>
                  <a:schemeClr val="bg2"/>
                </a:solidFill>
              </a:rPr>
              <a:t>      </a:t>
            </a:r>
            <a:r>
              <a:rPr lang="en-US" u="none" dirty="0" smtClean="0">
                <a:solidFill>
                  <a:schemeClr val="bg2"/>
                </a:solidFill>
              </a:rPr>
              <a:t>and deaths </a:t>
            </a:r>
            <a:r>
              <a:rPr lang="en-US" u="none" dirty="0">
                <a:solidFill>
                  <a:schemeClr val="bg2"/>
                </a:solidFill>
              </a:rPr>
              <a:t>likely represented an undercount of what was occurring in </a:t>
            </a:r>
            <a:r>
              <a:rPr lang="en-US" u="none" dirty="0" smtClean="0">
                <a:solidFill>
                  <a:schemeClr val="bg2"/>
                </a:solidFill>
              </a:rPr>
              <a:t>  </a:t>
            </a:r>
          </a:p>
          <a:p>
            <a:r>
              <a:rPr lang="en-US" dirty="0" smtClean="0">
                <a:solidFill>
                  <a:schemeClr val="bg2"/>
                </a:solidFill>
              </a:rPr>
              <a:t>      </a:t>
            </a:r>
            <a:r>
              <a:rPr lang="en-US" u="none" dirty="0" smtClean="0">
                <a:solidFill>
                  <a:schemeClr val="bg2"/>
                </a:solidFill>
              </a:rPr>
              <a:t>actuality</a:t>
            </a:r>
            <a:r>
              <a:rPr lang="en-US" u="none" dirty="0">
                <a:solidFill>
                  <a:schemeClr val="bg2"/>
                </a:solidFill>
              </a:rPr>
              <a:t>, CDC </a:t>
            </a:r>
            <a:r>
              <a:rPr lang="en-US" u="none" dirty="0" smtClean="0">
                <a:solidFill>
                  <a:schemeClr val="bg2"/>
                </a:solidFill>
              </a:rPr>
              <a:t>also </a:t>
            </a:r>
            <a:r>
              <a:rPr lang="en-US" u="none" dirty="0">
                <a:solidFill>
                  <a:schemeClr val="bg2"/>
                </a:solidFill>
              </a:rPr>
              <a:t>developed a method to estimate 2009 H1N1 cases, </a:t>
            </a:r>
            <a:endParaRPr lang="en-US" u="none" dirty="0" smtClean="0">
              <a:solidFill>
                <a:schemeClr val="bg2"/>
              </a:solidFill>
            </a:endParaRPr>
          </a:p>
          <a:p>
            <a:r>
              <a:rPr lang="en-US" dirty="0" smtClean="0">
                <a:solidFill>
                  <a:schemeClr val="bg2"/>
                </a:solidFill>
              </a:rPr>
              <a:t>      </a:t>
            </a:r>
            <a:r>
              <a:rPr lang="en-US" u="none" dirty="0" smtClean="0">
                <a:solidFill>
                  <a:schemeClr val="bg2"/>
                </a:solidFill>
              </a:rPr>
              <a:t>hospitalizations </a:t>
            </a:r>
            <a:r>
              <a:rPr lang="en-US" u="none" dirty="0">
                <a:solidFill>
                  <a:schemeClr val="bg2"/>
                </a:solidFill>
              </a:rPr>
              <a:t>and deaths </a:t>
            </a:r>
            <a:r>
              <a:rPr lang="en-US" dirty="0" smtClean="0">
                <a:solidFill>
                  <a:schemeClr val="bg2"/>
                </a:solidFill>
              </a:rPr>
              <a:t> </a:t>
            </a:r>
            <a:r>
              <a:rPr lang="en-US" u="none" dirty="0" smtClean="0">
                <a:solidFill>
                  <a:schemeClr val="bg2"/>
                </a:solidFill>
              </a:rPr>
              <a:t>in </a:t>
            </a:r>
            <a:r>
              <a:rPr lang="en-US" u="none" dirty="0">
                <a:solidFill>
                  <a:schemeClr val="bg2"/>
                </a:solidFill>
              </a:rPr>
              <a:t>the United States. The methodology to derive </a:t>
            </a:r>
            <a:endParaRPr lang="en-US" u="none" dirty="0" smtClean="0">
              <a:solidFill>
                <a:schemeClr val="bg2"/>
              </a:solidFill>
            </a:endParaRPr>
          </a:p>
          <a:p>
            <a:r>
              <a:rPr lang="en-US" dirty="0" smtClean="0">
                <a:solidFill>
                  <a:schemeClr val="bg2"/>
                </a:solidFill>
              </a:rPr>
              <a:t>      </a:t>
            </a:r>
            <a:r>
              <a:rPr lang="en-US" u="none" dirty="0" smtClean="0">
                <a:solidFill>
                  <a:schemeClr val="bg2"/>
                </a:solidFill>
              </a:rPr>
              <a:t>these </a:t>
            </a:r>
            <a:r>
              <a:rPr lang="en-US" u="none" dirty="0">
                <a:solidFill>
                  <a:schemeClr val="bg2"/>
                </a:solidFill>
              </a:rPr>
              <a:t>estimates was based in part </a:t>
            </a:r>
            <a:r>
              <a:rPr lang="en-US" u="none" dirty="0" smtClean="0">
                <a:solidFill>
                  <a:schemeClr val="bg2"/>
                </a:solidFill>
              </a:rPr>
              <a:t> on </a:t>
            </a:r>
            <a:r>
              <a:rPr lang="en-US" u="none" dirty="0">
                <a:solidFill>
                  <a:schemeClr val="bg2"/>
                </a:solidFill>
              </a:rPr>
              <a:t>extrapolation from AHDRA </a:t>
            </a:r>
            <a:r>
              <a:rPr lang="en-US" u="none" dirty="0" smtClean="0">
                <a:solidFill>
                  <a:schemeClr val="bg2"/>
                </a:solidFill>
              </a:rPr>
              <a:t>data</a:t>
            </a:r>
            <a:endParaRPr lang="en-US" u="none" dirty="0">
              <a:solidFill>
                <a:schemeClr val="bg2"/>
              </a:solidFill>
            </a:endParaRPr>
          </a:p>
          <a:p>
            <a:endParaRPr lang="en-US" sz="1800" dirty="0"/>
          </a:p>
        </p:txBody>
      </p:sp>
      <p:sp>
        <p:nvSpPr>
          <p:cNvPr id="9" name="TextBox 8"/>
          <p:cNvSpPr txBox="1"/>
          <p:nvPr/>
        </p:nvSpPr>
        <p:spPr>
          <a:xfrm>
            <a:off x="6858000" y="6172200"/>
            <a:ext cx="1981200" cy="276999"/>
          </a:xfrm>
          <a:prstGeom prst="rect">
            <a:avLst/>
          </a:prstGeom>
          <a:noFill/>
        </p:spPr>
        <p:txBody>
          <a:bodyPr wrap="square" rtlCol="0">
            <a:spAutoFit/>
          </a:bodyPr>
          <a:lstStyle/>
          <a:p>
            <a:r>
              <a:rPr lang="en-US" sz="1200" b="0" u="none" dirty="0" smtClean="0"/>
              <a:t>Accomplishments – p5</a:t>
            </a:r>
            <a:endParaRPr lang="en-US" sz="1200" b="0" u="none" dirty="0"/>
          </a:p>
        </p:txBody>
      </p:sp>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28600" y="155448"/>
            <a:ext cx="8743950" cy="914400"/>
          </a:xfrm>
        </p:spPr>
        <p:txBody>
          <a:bodyPr/>
          <a:lstStyle/>
          <a:p>
            <a:pPr>
              <a:defRPr/>
            </a:pPr>
            <a:r>
              <a:rPr lang="en-US" sz="3200" dirty="0" smtClean="0"/>
              <a:t>2009 H1N1 Accomplishments</a:t>
            </a:r>
            <a:endParaRPr lang="en-US" sz="3200" dirty="0"/>
          </a:p>
        </p:txBody>
      </p:sp>
      <p:sp>
        <p:nvSpPr>
          <p:cNvPr id="7" name="Content Placeholder 2"/>
          <p:cNvSpPr>
            <a:spLocks noGrp="1"/>
          </p:cNvSpPr>
          <p:nvPr>
            <p:ph idx="1"/>
          </p:nvPr>
        </p:nvSpPr>
        <p:spPr>
          <a:xfrm>
            <a:off x="304800" y="1219200"/>
            <a:ext cx="8534400" cy="5105400"/>
          </a:xfrm>
        </p:spPr>
        <p:txBody>
          <a:bodyPr/>
          <a:lstStyle/>
          <a:p>
            <a:pPr>
              <a:buFont typeface="Wingdings" pitchFamily="2" charset="2"/>
              <a:buChar char="§"/>
            </a:pPr>
            <a:r>
              <a:rPr lang="en-US" sz="1800" b="0" dirty="0" smtClean="0"/>
              <a:t>CDC laboratory experts quickly developed primers and probes that could be incorporated into previously manufactured tests to identify the 2009 H1N1 Virus in respiratory (nose, throat and lung) samples collected from patients with 2009 H1N1 illness</a:t>
            </a:r>
          </a:p>
          <a:p>
            <a:pPr>
              <a:buFont typeface="Wingdings" pitchFamily="2" charset="2"/>
              <a:buChar char="§"/>
            </a:pPr>
            <a:endParaRPr lang="en-US" sz="1800" dirty="0" smtClean="0"/>
          </a:p>
          <a:p>
            <a:pPr>
              <a:buFont typeface="Wingdings" pitchFamily="2" charset="2"/>
              <a:buChar char="§"/>
            </a:pPr>
            <a:endParaRPr lang="en-US" sz="1800" dirty="0" smtClean="0"/>
          </a:p>
          <a:p>
            <a:pPr>
              <a:buFont typeface="Wingdings" pitchFamily="2" charset="2"/>
              <a:buChar char="§"/>
            </a:pPr>
            <a:endParaRPr lang="en-US" sz="1800" dirty="0" smtClean="0"/>
          </a:p>
          <a:p>
            <a:pPr>
              <a:buFont typeface="Wingdings" pitchFamily="2" charset="2"/>
              <a:buChar char="§"/>
            </a:pPr>
            <a:endParaRPr lang="en-US" sz="1800" dirty="0" smtClean="0"/>
          </a:p>
          <a:p>
            <a:pPr>
              <a:buFont typeface="Wingdings" pitchFamily="2" charset="2"/>
              <a:buChar char="§"/>
            </a:pPr>
            <a:endParaRPr lang="en-US" sz="1800" dirty="0" smtClean="0"/>
          </a:p>
          <a:p>
            <a:pPr>
              <a:buFont typeface="Wingdings" pitchFamily="2" charset="2"/>
              <a:buChar char="§"/>
            </a:pPr>
            <a:r>
              <a:rPr lang="en-US" sz="1800" b="0" dirty="0" smtClean="0"/>
              <a:t>Expedited FDA approval of an emergency use authorization (EUA) for these 2009 H1N1 diagnostic tests occurred on April 28, 2009, less than two weeks after identification of the 2009 H1N1 strain</a:t>
            </a:r>
          </a:p>
          <a:p>
            <a:pPr>
              <a:buFont typeface="Wingdings" pitchFamily="2" charset="2"/>
              <a:buChar char="§"/>
            </a:pPr>
            <a:endParaRPr lang="en-US" sz="800" b="0" dirty="0" smtClean="0"/>
          </a:p>
          <a:p>
            <a:pPr>
              <a:buFont typeface="Wingdings" pitchFamily="2" charset="2"/>
              <a:buChar char="§"/>
            </a:pPr>
            <a:r>
              <a:rPr lang="en-US" sz="1800" b="0" dirty="0" smtClean="0"/>
              <a:t>On May 1, 2009, CDC test kits began shipping to domestic and international public health laboratories. As of August 2010, 2,344 RT-PCR test kits have been shipped to 442 labs in 145 countries and 305 WHO HI test kits have been shipped to 207 labs in 99 countries</a:t>
            </a:r>
          </a:p>
          <a:p>
            <a:endParaRPr lang="en-US" dirty="0" smtClean="0"/>
          </a:p>
          <a:p>
            <a:endParaRPr lang="en-US" dirty="0" smtClean="0"/>
          </a:p>
        </p:txBody>
      </p:sp>
      <p:pic>
        <p:nvPicPr>
          <p:cNvPr id="9" name="Picture 3" descr="CDC_PCR_diagnostic_testkit_lrg.jpg"/>
          <p:cNvPicPr>
            <a:picLocks noChangeAspect="1"/>
          </p:cNvPicPr>
          <p:nvPr/>
        </p:nvPicPr>
        <p:blipFill>
          <a:blip r:embed="rId2" cstate="print"/>
          <a:srcRect/>
          <a:stretch>
            <a:fillRect/>
          </a:stretch>
        </p:blipFill>
        <p:spPr bwMode="auto">
          <a:xfrm>
            <a:off x="3200400" y="2133600"/>
            <a:ext cx="2865711" cy="1905000"/>
          </a:xfrm>
          <a:prstGeom prst="rect">
            <a:avLst/>
          </a:prstGeom>
          <a:noFill/>
          <a:ln w="9525">
            <a:noFill/>
            <a:miter lim="800000"/>
            <a:headEnd/>
            <a:tailEnd/>
          </a:ln>
        </p:spPr>
      </p:pic>
      <p:sp>
        <p:nvSpPr>
          <p:cNvPr id="10" name="TextBox 9"/>
          <p:cNvSpPr txBox="1"/>
          <p:nvPr/>
        </p:nvSpPr>
        <p:spPr>
          <a:xfrm>
            <a:off x="6858000" y="6172200"/>
            <a:ext cx="1981200" cy="276999"/>
          </a:xfrm>
          <a:prstGeom prst="rect">
            <a:avLst/>
          </a:prstGeom>
          <a:noFill/>
        </p:spPr>
        <p:txBody>
          <a:bodyPr wrap="square" rtlCol="0">
            <a:spAutoFit/>
          </a:bodyPr>
          <a:lstStyle/>
          <a:p>
            <a:r>
              <a:rPr lang="en-US" sz="1200" b="0" u="none" dirty="0" smtClean="0"/>
              <a:t>Accomplishments – p6</a:t>
            </a:r>
            <a:endParaRPr lang="en-US" sz="1200" b="0" u="none" dirty="0"/>
          </a:p>
        </p:txBody>
      </p: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155448"/>
            <a:ext cx="8743950" cy="914400"/>
          </a:xfrm>
        </p:spPr>
        <p:txBody>
          <a:bodyPr/>
          <a:lstStyle/>
          <a:p>
            <a:pPr>
              <a:defRPr/>
            </a:pPr>
            <a:r>
              <a:rPr lang="en-US" sz="3200" dirty="0" smtClean="0"/>
              <a:t>2009 H1N1 Accomplishments</a:t>
            </a:r>
            <a:endParaRPr lang="en-US" sz="3200" dirty="0"/>
          </a:p>
        </p:txBody>
      </p:sp>
      <p:sp>
        <p:nvSpPr>
          <p:cNvPr id="6" name="Content Placeholder 2"/>
          <p:cNvSpPr>
            <a:spLocks noGrp="1"/>
          </p:cNvSpPr>
          <p:nvPr>
            <p:ph idx="1"/>
          </p:nvPr>
        </p:nvSpPr>
        <p:spPr>
          <a:xfrm>
            <a:off x="495300" y="3048000"/>
            <a:ext cx="8343900" cy="3733800"/>
          </a:xfrm>
        </p:spPr>
        <p:txBody>
          <a:bodyPr/>
          <a:lstStyle/>
          <a:p>
            <a:pPr>
              <a:buFont typeface="Wingdings" pitchFamily="2" charset="2"/>
              <a:buChar char="§"/>
            </a:pPr>
            <a:r>
              <a:rPr lang="en-US" sz="1800" b="0" dirty="0" smtClean="0"/>
              <a:t>In response to Secretary of Heath and Human Services (HHS) Kathleen Sebelius’ declaration of a public health emergency involving 2009 H1N1 flu on April 26, 2009, the FDA authorized the emergency use of important medical products under certain circumstances</a:t>
            </a:r>
          </a:p>
          <a:p>
            <a:pPr>
              <a:buFont typeface="Wingdings" pitchFamily="2" charset="2"/>
              <a:buChar char="§"/>
            </a:pPr>
            <a:r>
              <a:rPr lang="en-US" sz="1800" b="0" dirty="0" smtClean="0"/>
              <a:t>FDA issued EUAs on the five medical products CDC requested, which allowed for the emergency use of antiviral products (</a:t>
            </a:r>
            <a:r>
              <a:rPr lang="en-US" sz="1800" b="0" dirty="0" err="1" smtClean="0"/>
              <a:t>Relenza</a:t>
            </a:r>
            <a:r>
              <a:rPr lang="en-US" sz="1800" b="0" dirty="0" smtClean="0"/>
              <a:t> and </a:t>
            </a:r>
            <a:r>
              <a:rPr lang="en-US" sz="1800" b="0" dirty="0" err="1" smtClean="0"/>
              <a:t>Tamiflu</a:t>
            </a:r>
            <a:r>
              <a:rPr lang="en-US" sz="1800" b="0" dirty="0" smtClean="0"/>
              <a:t>), certain types/models of N95 respirators, the </a:t>
            </a:r>
            <a:r>
              <a:rPr lang="en-US" sz="1800" b="0" dirty="0" err="1" smtClean="0"/>
              <a:t>rRT</a:t>
            </a:r>
            <a:r>
              <a:rPr lang="en-US" sz="1800" b="0" dirty="0" smtClean="0"/>
              <a:t>-PCR Swine Flu Panel diagnostic test, and the </a:t>
            </a:r>
            <a:r>
              <a:rPr lang="en-US" sz="1800" b="0" dirty="0" err="1" smtClean="0"/>
              <a:t>rRT</a:t>
            </a:r>
            <a:r>
              <a:rPr lang="en-US" sz="1800" b="0" dirty="0" smtClean="0"/>
              <a:t>-PCR Flu Panel (NPS, NS, TS, NPS/TS, NA) diagnostic test</a:t>
            </a:r>
          </a:p>
          <a:p>
            <a:endParaRPr lang="en-US" sz="800" dirty="0" smtClean="0"/>
          </a:p>
          <a:p>
            <a:endParaRPr lang="en-US" sz="1800" dirty="0" smtClean="0"/>
          </a:p>
          <a:p>
            <a:endParaRPr lang="en-US" dirty="0" smtClean="0"/>
          </a:p>
        </p:txBody>
      </p:sp>
      <p:pic>
        <p:nvPicPr>
          <p:cNvPr id="7" name="Picture 3" descr="H1N1_N95mask.jpg"/>
          <p:cNvPicPr>
            <a:picLocks noChangeAspect="1"/>
          </p:cNvPicPr>
          <p:nvPr/>
        </p:nvPicPr>
        <p:blipFill>
          <a:blip r:embed="rId2" cstate="print"/>
          <a:srcRect/>
          <a:stretch>
            <a:fillRect/>
          </a:stretch>
        </p:blipFill>
        <p:spPr bwMode="auto">
          <a:xfrm>
            <a:off x="2590800" y="1295400"/>
            <a:ext cx="2019300" cy="1490253"/>
          </a:xfrm>
          <a:prstGeom prst="rect">
            <a:avLst/>
          </a:prstGeom>
          <a:noFill/>
          <a:ln w="9525">
            <a:noFill/>
            <a:miter lim="800000"/>
            <a:headEnd/>
            <a:tailEnd/>
          </a:ln>
        </p:spPr>
      </p:pic>
      <p:pic>
        <p:nvPicPr>
          <p:cNvPr id="8" name="Picture 4" descr="CDC_PCR_diagnostic_testkit_lrg.jpg"/>
          <p:cNvPicPr>
            <a:picLocks noChangeAspect="1"/>
          </p:cNvPicPr>
          <p:nvPr/>
        </p:nvPicPr>
        <p:blipFill>
          <a:blip r:embed="rId3" cstate="print"/>
          <a:srcRect/>
          <a:stretch>
            <a:fillRect/>
          </a:stretch>
        </p:blipFill>
        <p:spPr bwMode="auto">
          <a:xfrm>
            <a:off x="4876800" y="1295400"/>
            <a:ext cx="2181225" cy="1449254"/>
          </a:xfrm>
          <a:prstGeom prst="rect">
            <a:avLst/>
          </a:prstGeom>
          <a:noFill/>
          <a:ln w="9525">
            <a:noFill/>
            <a:miter lim="800000"/>
            <a:headEnd/>
            <a:tailEnd/>
          </a:ln>
        </p:spPr>
      </p:pic>
      <p:pic>
        <p:nvPicPr>
          <p:cNvPr id="9" name="Picture 5" descr="pic_tamiflu.jpg"/>
          <p:cNvPicPr>
            <a:picLocks noChangeAspect="1"/>
          </p:cNvPicPr>
          <p:nvPr/>
        </p:nvPicPr>
        <p:blipFill>
          <a:blip r:embed="rId4" cstate="print"/>
          <a:srcRect/>
          <a:stretch>
            <a:fillRect/>
          </a:stretch>
        </p:blipFill>
        <p:spPr bwMode="auto">
          <a:xfrm>
            <a:off x="7239000" y="1295400"/>
            <a:ext cx="1541463" cy="1395539"/>
          </a:xfrm>
          <a:prstGeom prst="rect">
            <a:avLst/>
          </a:prstGeom>
          <a:noFill/>
          <a:ln w="9525">
            <a:noFill/>
            <a:miter lim="800000"/>
            <a:headEnd/>
            <a:tailEnd/>
          </a:ln>
        </p:spPr>
      </p:pic>
      <p:pic>
        <p:nvPicPr>
          <p:cNvPr id="10" name="Picture 6" descr="pic_relenza.jpg"/>
          <p:cNvPicPr>
            <a:picLocks noChangeAspect="1"/>
          </p:cNvPicPr>
          <p:nvPr/>
        </p:nvPicPr>
        <p:blipFill>
          <a:blip r:embed="rId5" cstate="print"/>
          <a:srcRect/>
          <a:stretch>
            <a:fillRect/>
          </a:stretch>
        </p:blipFill>
        <p:spPr bwMode="auto">
          <a:xfrm>
            <a:off x="381000" y="1371600"/>
            <a:ext cx="1975228" cy="1295400"/>
          </a:xfrm>
          <a:prstGeom prst="rect">
            <a:avLst/>
          </a:prstGeom>
          <a:noFill/>
          <a:ln w="9525">
            <a:noFill/>
            <a:miter lim="800000"/>
            <a:headEnd/>
            <a:tailEnd/>
          </a:ln>
        </p:spPr>
      </p:pic>
      <p:sp>
        <p:nvSpPr>
          <p:cNvPr id="11" name="TextBox 10"/>
          <p:cNvSpPr txBox="1"/>
          <p:nvPr/>
        </p:nvSpPr>
        <p:spPr>
          <a:xfrm>
            <a:off x="6858000" y="6172200"/>
            <a:ext cx="1981200" cy="276999"/>
          </a:xfrm>
          <a:prstGeom prst="rect">
            <a:avLst/>
          </a:prstGeom>
          <a:noFill/>
        </p:spPr>
        <p:txBody>
          <a:bodyPr wrap="square" rtlCol="0">
            <a:spAutoFit/>
          </a:bodyPr>
          <a:lstStyle/>
          <a:p>
            <a:r>
              <a:rPr lang="en-US" sz="1200" b="0" u="none" dirty="0" smtClean="0"/>
              <a:t>Accomplishments – p7</a:t>
            </a:r>
            <a:endParaRPr lang="en-US" sz="1200" b="0" u="none" dirty="0"/>
          </a:p>
        </p:txBody>
      </p:sp>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155448"/>
            <a:ext cx="8743950" cy="914400"/>
          </a:xfrm>
        </p:spPr>
        <p:txBody>
          <a:bodyPr/>
          <a:lstStyle/>
          <a:p>
            <a:pPr>
              <a:defRPr/>
            </a:pPr>
            <a:r>
              <a:rPr lang="en-US" sz="3200" dirty="0" smtClean="0"/>
              <a:t>2009 H1N1 Accomplishments</a:t>
            </a:r>
            <a:endParaRPr lang="en-US" sz="2400" i="1" dirty="0"/>
          </a:p>
        </p:txBody>
      </p:sp>
      <p:sp>
        <p:nvSpPr>
          <p:cNvPr id="6" name="Content Placeholder 2"/>
          <p:cNvSpPr>
            <a:spLocks noGrp="1"/>
          </p:cNvSpPr>
          <p:nvPr>
            <p:ph idx="1"/>
          </p:nvPr>
        </p:nvSpPr>
        <p:spPr>
          <a:xfrm>
            <a:off x="304801" y="1295400"/>
            <a:ext cx="5105400" cy="4724400"/>
          </a:xfrm>
        </p:spPr>
        <p:txBody>
          <a:bodyPr/>
          <a:lstStyle/>
          <a:p>
            <a:pPr>
              <a:buFont typeface="Wingdings" pitchFamily="2" charset="2"/>
              <a:buChar char="§"/>
            </a:pPr>
            <a:r>
              <a:rPr lang="en-US" sz="1800" b="0" dirty="0" smtClean="0"/>
              <a:t>One of the most important laboratory activities performed at CDC was the selection and development of a candidate vaccine virus for use in the 2009 H1N1 vaccine</a:t>
            </a:r>
          </a:p>
          <a:p>
            <a:pPr>
              <a:buFont typeface="Wingdings" pitchFamily="2" charset="2"/>
              <a:buChar char="§"/>
            </a:pPr>
            <a:endParaRPr lang="en-US" sz="800" b="0" dirty="0" smtClean="0"/>
          </a:p>
          <a:p>
            <a:pPr>
              <a:buFont typeface="Wingdings" pitchFamily="2" charset="2"/>
              <a:buChar char="§"/>
            </a:pPr>
            <a:r>
              <a:rPr lang="en-US" sz="1800" b="0" dirty="0" smtClean="0"/>
              <a:t>CDC’s laboratories took the first step of picking a candidate vaccine virus, which involves choosing a 2009 H1N1 virus that can be grown in mass quantities in chicken eggs</a:t>
            </a:r>
          </a:p>
          <a:p>
            <a:pPr>
              <a:buFont typeface="Wingdings" pitchFamily="2" charset="2"/>
              <a:buChar char="§"/>
            </a:pPr>
            <a:endParaRPr lang="en-US" sz="800" b="0" dirty="0" smtClean="0"/>
          </a:p>
          <a:p>
            <a:pPr>
              <a:buFont typeface="Wingdings" pitchFamily="2" charset="2"/>
              <a:buChar char="§"/>
            </a:pPr>
            <a:r>
              <a:rPr lang="en-US" sz="1800" b="0" dirty="0" smtClean="0"/>
              <a:t>Once the virus is grown in mass quantities, the parts of the virus that are important for forming an immune response to the vaccine (the virus antigens), are purified to make the vaccine</a:t>
            </a:r>
          </a:p>
        </p:txBody>
      </p:sp>
      <p:pic>
        <p:nvPicPr>
          <p:cNvPr id="7" name="Picture 3" descr="10759_lores.jpg"/>
          <p:cNvPicPr>
            <a:picLocks noChangeAspect="1"/>
          </p:cNvPicPr>
          <p:nvPr/>
        </p:nvPicPr>
        <p:blipFill>
          <a:blip r:embed="rId2" cstate="print"/>
          <a:srcRect/>
          <a:stretch>
            <a:fillRect/>
          </a:stretch>
        </p:blipFill>
        <p:spPr bwMode="auto">
          <a:xfrm>
            <a:off x="5410200" y="1219200"/>
            <a:ext cx="3201003" cy="4815795"/>
          </a:xfrm>
          <a:prstGeom prst="rect">
            <a:avLst/>
          </a:prstGeom>
          <a:noFill/>
          <a:ln w="9525">
            <a:noFill/>
            <a:miter lim="800000"/>
            <a:headEnd/>
            <a:tailEnd/>
          </a:ln>
        </p:spPr>
      </p:pic>
      <p:sp>
        <p:nvSpPr>
          <p:cNvPr id="8" name="TextBox 7"/>
          <p:cNvSpPr txBox="1"/>
          <p:nvPr/>
        </p:nvSpPr>
        <p:spPr>
          <a:xfrm>
            <a:off x="6858000" y="6172200"/>
            <a:ext cx="1981200" cy="276999"/>
          </a:xfrm>
          <a:prstGeom prst="rect">
            <a:avLst/>
          </a:prstGeom>
          <a:noFill/>
        </p:spPr>
        <p:txBody>
          <a:bodyPr wrap="square" rtlCol="0">
            <a:spAutoFit/>
          </a:bodyPr>
          <a:lstStyle/>
          <a:p>
            <a:r>
              <a:rPr lang="en-US" sz="1200" b="0" u="none" dirty="0" smtClean="0"/>
              <a:t>Accomplishments – p8</a:t>
            </a:r>
            <a:endParaRPr lang="en-US" sz="1200" b="0" u="none" dirty="0"/>
          </a:p>
        </p:txBody>
      </p:sp>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28600" y="155448"/>
            <a:ext cx="8743950" cy="914400"/>
          </a:xfrm>
        </p:spPr>
        <p:txBody>
          <a:bodyPr/>
          <a:lstStyle/>
          <a:p>
            <a:pPr>
              <a:defRPr/>
            </a:pPr>
            <a:r>
              <a:rPr lang="en-US" sz="3200" dirty="0" smtClean="0"/>
              <a:t>2009 H1N1 Accomplishments</a:t>
            </a:r>
            <a:endParaRPr lang="en-US" sz="3200" dirty="0"/>
          </a:p>
        </p:txBody>
      </p:sp>
      <p:sp>
        <p:nvSpPr>
          <p:cNvPr id="10" name="Content Placeholder 2"/>
          <p:cNvSpPr>
            <a:spLocks noGrp="1"/>
          </p:cNvSpPr>
          <p:nvPr>
            <p:ph idx="1"/>
          </p:nvPr>
        </p:nvSpPr>
        <p:spPr>
          <a:xfrm>
            <a:off x="228601" y="1219200"/>
            <a:ext cx="5638799" cy="5334000"/>
          </a:xfrm>
        </p:spPr>
        <p:txBody>
          <a:bodyPr/>
          <a:lstStyle/>
          <a:p>
            <a:pPr>
              <a:buFont typeface="Wingdings" pitchFamily="2" charset="2"/>
              <a:buChar char="§"/>
            </a:pPr>
            <a:r>
              <a:rPr lang="en-US" sz="1800" b="0" dirty="0" smtClean="0"/>
              <a:t>CDC pursued several scientific methods to create a high-yield vaccine candidate virus for the 2009 H1N1 vaccine, and after consultation with WHO and the Food and Drug Administration (FDA), the A/California/7/2009 virus – a virus isolated at CDC – was chosen to be the vaccine candidate strain for making the 2009 H1N1 vaccine</a:t>
            </a:r>
          </a:p>
          <a:p>
            <a:pPr>
              <a:buFont typeface="Wingdings" pitchFamily="2" charset="2"/>
              <a:buChar char="§"/>
            </a:pPr>
            <a:endParaRPr lang="en-US" sz="800" b="0" dirty="0" smtClean="0"/>
          </a:p>
          <a:p>
            <a:pPr>
              <a:buFont typeface="Wingdings" pitchFamily="2" charset="2"/>
              <a:buChar char="§"/>
            </a:pPr>
            <a:r>
              <a:rPr lang="en-US" sz="1800" b="0" dirty="0" smtClean="0"/>
              <a:t>After the virus was ready on April 27, 2009, CDC began sending it to vaccine manufacturing companies to begin the process of mass producing a vaccine to protect people against 2009 H1N1</a:t>
            </a:r>
          </a:p>
          <a:p>
            <a:pPr>
              <a:buFont typeface="Wingdings" pitchFamily="2" charset="2"/>
              <a:buChar char="§"/>
            </a:pPr>
            <a:endParaRPr lang="en-US" sz="800" b="0" dirty="0" smtClean="0"/>
          </a:p>
          <a:p>
            <a:pPr>
              <a:buFont typeface="Wingdings" pitchFamily="2" charset="2"/>
              <a:buChar char="§"/>
            </a:pPr>
            <a:r>
              <a:rPr lang="en-US" sz="1800" b="0" dirty="0" smtClean="0"/>
              <a:t>The 2009 H1N1 vaccine was made using the same egg-based manufacturing process used for making the seasonal flu vaccine. These techniques have been used to reliably produce safe flu vaccines for decades</a:t>
            </a:r>
          </a:p>
          <a:p>
            <a:endParaRPr lang="en-US" sz="1800" dirty="0" smtClean="0"/>
          </a:p>
          <a:p>
            <a:endParaRPr lang="en-US" sz="1800" dirty="0" smtClean="0"/>
          </a:p>
          <a:p>
            <a:endParaRPr lang="en-US" sz="1800" dirty="0" smtClean="0"/>
          </a:p>
        </p:txBody>
      </p:sp>
      <p:pic>
        <p:nvPicPr>
          <p:cNvPr id="11" name="Picture 5" descr="H1N1 Package and Single Sprayer 1.jpg"/>
          <p:cNvPicPr>
            <a:picLocks noChangeAspect="1"/>
          </p:cNvPicPr>
          <p:nvPr/>
        </p:nvPicPr>
        <p:blipFill>
          <a:blip r:embed="rId2" cstate="print"/>
          <a:srcRect/>
          <a:stretch>
            <a:fillRect/>
          </a:stretch>
        </p:blipFill>
        <p:spPr bwMode="auto">
          <a:xfrm>
            <a:off x="5878991" y="1600200"/>
            <a:ext cx="2983543" cy="4038600"/>
          </a:xfrm>
          <a:prstGeom prst="rect">
            <a:avLst/>
          </a:prstGeom>
          <a:noFill/>
          <a:ln w="9525">
            <a:noFill/>
            <a:miter lim="800000"/>
            <a:headEnd/>
            <a:tailEnd/>
          </a:ln>
        </p:spPr>
      </p:pic>
      <p:sp>
        <p:nvSpPr>
          <p:cNvPr id="12" name="TextBox 11"/>
          <p:cNvSpPr txBox="1"/>
          <p:nvPr/>
        </p:nvSpPr>
        <p:spPr>
          <a:xfrm>
            <a:off x="6858000" y="6172200"/>
            <a:ext cx="1981200" cy="276999"/>
          </a:xfrm>
          <a:prstGeom prst="rect">
            <a:avLst/>
          </a:prstGeom>
          <a:noFill/>
        </p:spPr>
        <p:txBody>
          <a:bodyPr wrap="square" rtlCol="0">
            <a:spAutoFit/>
          </a:bodyPr>
          <a:lstStyle/>
          <a:p>
            <a:r>
              <a:rPr lang="en-US" sz="1200" b="0" u="none" dirty="0" smtClean="0"/>
              <a:t>Accomplishments – p9</a:t>
            </a:r>
            <a:endParaRPr lang="en-US" sz="1200" b="0" u="none" dirty="0"/>
          </a:p>
        </p:txBody>
      </p:sp>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155448"/>
            <a:ext cx="8743950" cy="914400"/>
          </a:xfrm>
        </p:spPr>
        <p:txBody>
          <a:bodyPr/>
          <a:lstStyle/>
          <a:p>
            <a:pPr>
              <a:defRPr/>
            </a:pPr>
            <a:r>
              <a:rPr lang="en-US" sz="3200" dirty="0" smtClean="0"/>
              <a:t>2009 H1N1 Accomplishments</a:t>
            </a:r>
            <a:endParaRPr lang="en-US" sz="3200" dirty="0"/>
          </a:p>
        </p:txBody>
      </p:sp>
      <p:sp>
        <p:nvSpPr>
          <p:cNvPr id="6" name="Content Placeholder 2"/>
          <p:cNvSpPr>
            <a:spLocks noGrp="1"/>
          </p:cNvSpPr>
          <p:nvPr>
            <p:ph idx="1"/>
          </p:nvPr>
        </p:nvSpPr>
        <p:spPr>
          <a:xfrm>
            <a:off x="228600" y="1219200"/>
            <a:ext cx="8534400" cy="4876800"/>
          </a:xfrm>
        </p:spPr>
        <p:txBody>
          <a:bodyPr/>
          <a:lstStyle/>
          <a:p>
            <a:pPr>
              <a:buFont typeface="Wingdings" pitchFamily="2" charset="2"/>
              <a:buChar char="§"/>
            </a:pPr>
            <a:r>
              <a:rPr lang="en-US" sz="1800" b="0" dirty="0" smtClean="0"/>
              <a:t>The vaccine strain grew slowly in chicken eggs, resulting in delays in availability of initial lots of the vaccine. This led to some frustration on the part of the public during the early part of the fall wave of the pandemic, when vaccine supplies were limited</a:t>
            </a:r>
          </a:p>
          <a:p>
            <a:pPr>
              <a:buFont typeface="Wingdings" pitchFamily="2" charset="2"/>
              <a:buChar char="§"/>
            </a:pPr>
            <a:endParaRPr lang="en-US" sz="1800" b="0" dirty="0" smtClean="0"/>
          </a:p>
          <a:p>
            <a:pPr>
              <a:buFont typeface="Wingdings" pitchFamily="2" charset="2"/>
              <a:buChar char="§"/>
            </a:pPr>
            <a:endParaRPr lang="en-US" sz="1800" b="0" dirty="0" smtClean="0"/>
          </a:p>
          <a:p>
            <a:pPr>
              <a:buFont typeface="Wingdings" pitchFamily="2" charset="2"/>
              <a:buChar char="§"/>
            </a:pPr>
            <a:endParaRPr lang="en-US" sz="1800" b="0" dirty="0" smtClean="0"/>
          </a:p>
          <a:p>
            <a:pPr>
              <a:buFont typeface="Wingdings" pitchFamily="2" charset="2"/>
              <a:buChar char="§"/>
            </a:pPr>
            <a:endParaRPr lang="en-US" sz="1800" b="0" dirty="0" smtClean="0"/>
          </a:p>
          <a:p>
            <a:pPr>
              <a:buFont typeface="Wingdings" pitchFamily="2" charset="2"/>
              <a:buChar char="§"/>
            </a:pPr>
            <a:endParaRPr lang="en-US" sz="1800" b="0" dirty="0" smtClean="0"/>
          </a:p>
          <a:p>
            <a:pPr>
              <a:buFont typeface="Wingdings" pitchFamily="2" charset="2"/>
              <a:buChar char="§"/>
            </a:pPr>
            <a:endParaRPr lang="en-US" sz="1800" b="0" dirty="0" smtClean="0"/>
          </a:p>
          <a:p>
            <a:pPr>
              <a:buFont typeface="Wingdings" pitchFamily="2" charset="2"/>
              <a:buChar char="§"/>
            </a:pPr>
            <a:endParaRPr lang="en-US" sz="1800" b="0" dirty="0" smtClean="0"/>
          </a:p>
          <a:p>
            <a:pPr>
              <a:buFont typeface="Wingdings" pitchFamily="2" charset="2"/>
              <a:buChar char="§"/>
            </a:pPr>
            <a:endParaRPr lang="en-US" sz="1800" b="0" dirty="0" smtClean="0"/>
          </a:p>
          <a:p>
            <a:pPr>
              <a:buFont typeface="Wingdings" pitchFamily="2" charset="2"/>
              <a:buChar char="§"/>
            </a:pPr>
            <a:endParaRPr lang="en-US" sz="800" b="0" dirty="0" smtClean="0"/>
          </a:p>
          <a:p>
            <a:pPr>
              <a:buFont typeface="Wingdings" pitchFamily="2" charset="2"/>
              <a:buChar char="§"/>
            </a:pPr>
            <a:endParaRPr lang="en-US" sz="800" b="0" dirty="0" smtClean="0"/>
          </a:p>
          <a:p>
            <a:pPr>
              <a:buFont typeface="Wingdings" pitchFamily="2" charset="2"/>
              <a:buChar char="§"/>
            </a:pPr>
            <a:endParaRPr lang="en-US" sz="800" b="0" dirty="0" smtClean="0"/>
          </a:p>
          <a:p>
            <a:pPr>
              <a:buFont typeface="Wingdings" pitchFamily="2" charset="2"/>
              <a:buChar char="§"/>
            </a:pPr>
            <a:endParaRPr lang="en-US" sz="800" b="0" dirty="0" smtClean="0"/>
          </a:p>
          <a:p>
            <a:pPr>
              <a:buFont typeface="Wingdings" pitchFamily="2" charset="2"/>
              <a:buChar char="§"/>
            </a:pPr>
            <a:r>
              <a:rPr lang="en-US" sz="1800" b="0" dirty="0" smtClean="0"/>
              <a:t>Despite the delays, the 2009 H1N1 vaccine was made available in near-record time, considering current technological limitations</a:t>
            </a:r>
          </a:p>
          <a:p>
            <a:endParaRPr lang="en-US" sz="800" dirty="0" smtClean="0"/>
          </a:p>
          <a:p>
            <a:endParaRPr lang="en-US" sz="1800" dirty="0" smtClean="0"/>
          </a:p>
        </p:txBody>
      </p:sp>
      <p:pic>
        <p:nvPicPr>
          <p:cNvPr id="7" name="Picture 3" descr="MBG H1N1 Syringe.JPG"/>
          <p:cNvPicPr>
            <a:picLocks noChangeAspect="1"/>
          </p:cNvPicPr>
          <p:nvPr/>
        </p:nvPicPr>
        <p:blipFill>
          <a:blip r:embed="rId2" cstate="print"/>
          <a:srcRect/>
          <a:stretch>
            <a:fillRect/>
          </a:stretch>
        </p:blipFill>
        <p:spPr bwMode="auto">
          <a:xfrm>
            <a:off x="3124200" y="2514600"/>
            <a:ext cx="3619500" cy="2910615"/>
          </a:xfrm>
          <a:prstGeom prst="rect">
            <a:avLst/>
          </a:prstGeom>
          <a:noFill/>
          <a:ln w="9525">
            <a:noFill/>
            <a:miter lim="800000"/>
            <a:headEnd/>
            <a:tailEnd/>
          </a:ln>
        </p:spPr>
      </p:pic>
      <p:sp>
        <p:nvSpPr>
          <p:cNvPr id="8" name="TextBox 7"/>
          <p:cNvSpPr txBox="1"/>
          <p:nvPr/>
        </p:nvSpPr>
        <p:spPr>
          <a:xfrm>
            <a:off x="6858000" y="6172200"/>
            <a:ext cx="1981200" cy="276999"/>
          </a:xfrm>
          <a:prstGeom prst="rect">
            <a:avLst/>
          </a:prstGeom>
          <a:noFill/>
        </p:spPr>
        <p:txBody>
          <a:bodyPr wrap="square" rtlCol="0">
            <a:spAutoFit/>
          </a:bodyPr>
          <a:lstStyle/>
          <a:p>
            <a:r>
              <a:rPr lang="en-US" sz="1200" b="0" u="none" dirty="0" smtClean="0"/>
              <a:t>Accomplishments – p10</a:t>
            </a:r>
            <a:endParaRPr lang="en-US" sz="1200" b="0" u="none" dirty="0"/>
          </a:p>
        </p:txBody>
      </p:sp>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155448"/>
            <a:ext cx="8743950" cy="914400"/>
          </a:xfrm>
        </p:spPr>
        <p:txBody>
          <a:bodyPr/>
          <a:lstStyle/>
          <a:p>
            <a:pPr>
              <a:defRPr/>
            </a:pPr>
            <a:r>
              <a:rPr lang="en-US" sz="3200" dirty="0" smtClean="0"/>
              <a:t>2009 H1N1 Accomplishments</a:t>
            </a:r>
            <a:endParaRPr lang="en-US" sz="3200" dirty="0"/>
          </a:p>
        </p:txBody>
      </p:sp>
      <p:sp>
        <p:nvSpPr>
          <p:cNvPr id="6" name="Content Placeholder 2"/>
          <p:cNvSpPr>
            <a:spLocks noGrp="1"/>
          </p:cNvSpPr>
          <p:nvPr>
            <p:ph idx="1"/>
          </p:nvPr>
        </p:nvSpPr>
        <p:spPr>
          <a:xfrm>
            <a:off x="228600" y="1371600"/>
            <a:ext cx="8610600" cy="4953000"/>
          </a:xfrm>
        </p:spPr>
        <p:txBody>
          <a:bodyPr/>
          <a:lstStyle/>
          <a:p>
            <a:pPr>
              <a:buFont typeface="Wingdings" pitchFamily="2" charset="2"/>
              <a:buChar char="§"/>
            </a:pPr>
            <a:r>
              <a:rPr lang="en-US" sz="2400" b="0" dirty="0" smtClean="0"/>
              <a:t>In order to best allocate the initially limited supplies of vaccine, the Advisory Committee on Immunization Practices (ACIP), an independent body of experts that makes vaccine recommendations to CDC, designated target groups to receive the initial doses of the vaccine</a:t>
            </a:r>
          </a:p>
          <a:p>
            <a:endParaRPr lang="en-US" sz="1800" dirty="0" smtClean="0"/>
          </a:p>
          <a:p>
            <a:endParaRPr lang="en-US" sz="1800" dirty="0" smtClean="0"/>
          </a:p>
          <a:p>
            <a:endParaRPr lang="en-US" sz="1800" dirty="0" smtClean="0"/>
          </a:p>
          <a:p>
            <a:pPr>
              <a:buFontTx/>
              <a:buNone/>
            </a:pPr>
            <a:endParaRPr lang="en-US" sz="1800" dirty="0" smtClean="0"/>
          </a:p>
          <a:p>
            <a:endParaRPr lang="en-US" sz="1800" dirty="0" smtClean="0"/>
          </a:p>
          <a:p>
            <a:endParaRPr lang="en-US" sz="1800" dirty="0" smtClean="0"/>
          </a:p>
          <a:p>
            <a:endParaRPr lang="en-US" sz="1800" dirty="0" smtClean="0"/>
          </a:p>
          <a:p>
            <a:endParaRPr lang="en-US" sz="1800" dirty="0" smtClean="0"/>
          </a:p>
        </p:txBody>
      </p:sp>
      <p:pic>
        <p:nvPicPr>
          <p:cNvPr id="7" name="Picture 3" descr="H1N1 Cap Removed.JPG"/>
          <p:cNvPicPr>
            <a:picLocks noChangeAspect="1"/>
          </p:cNvPicPr>
          <p:nvPr/>
        </p:nvPicPr>
        <p:blipFill>
          <a:blip r:embed="rId2" cstate="print"/>
          <a:srcRect/>
          <a:stretch>
            <a:fillRect/>
          </a:stretch>
        </p:blipFill>
        <p:spPr bwMode="auto">
          <a:xfrm>
            <a:off x="1600200" y="3429000"/>
            <a:ext cx="5943600" cy="2241550"/>
          </a:xfrm>
          <a:prstGeom prst="rect">
            <a:avLst/>
          </a:prstGeom>
          <a:noFill/>
          <a:ln w="9525">
            <a:noFill/>
            <a:miter lim="800000"/>
            <a:headEnd/>
            <a:tailEnd/>
          </a:ln>
        </p:spPr>
      </p:pic>
      <p:sp>
        <p:nvSpPr>
          <p:cNvPr id="8" name="TextBox 7"/>
          <p:cNvSpPr txBox="1"/>
          <p:nvPr/>
        </p:nvSpPr>
        <p:spPr>
          <a:xfrm>
            <a:off x="6858000" y="6172200"/>
            <a:ext cx="1981200" cy="276999"/>
          </a:xfrm>
          <a:prstGeom prst="rect">
            <a:avLst/>
          </a:prstGeom>
          <a:noFill/>
        </p:spPr>
        <p:txBody>
          <a:bodyPr wrap="square" rtlCol="0">
            <a:spAutoFit/>
          </a:bodyPr>
          <a:lstStyle/>
          <a:p>
            <a:r>
              <a:rPr lang="en-US" sz="1200" b="0" u="none" dirty="0" smtClean="0"/>
              <a:t>Accomplishments – p11</a:t>
            </a:r>
            <a:endParaRPr lang="en-US" sz="1200" b="0" u="none" dirty="0"/>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smtClean="0">
                <a:cs typeface="Arial" pitchFamily="34" charset="0"/>
              </a:rPr>
              <a:t>How Influenza Spreads</a:t>
            </a:r>
            <a:endParaRPr lang="en-US" sz="3200" dirty="0"/>
          </a:p>
        </p:txBody>
      </p:sp>
      <p:sp>
        <p:nvSpPr>
          <p:cNvPr id="5" name="Content Placeholder 4"/>
          <p:cNvSpPr>
            <a:spLocks noGrp="1"/>
          </p:cNvSpPr>
          <p:nvPr>
            <p:ph idx="1"/>
          </p:nvPr>
        </p:nvSpPr>
        <p:spPr/>
        <p:txBody>
          <a:bodyPr/>
          <a:lstStyle/>
          <a:p>
            <a:pPr>
              <a:buFont typeface="Wingdings" pitchFamily="2" charset="2"/>
              <a:buChar char="§"/>
            </a:pPr>
            <a:r>
              <a:rPr lang="en-US" sz="2000" b="0" dirty="0" smtClean="0"/>
              <a:t>People with flu can spread it to others up to about 6 feet away</a:t>
            </a:r>
          </a:p>
          <a:p>
            <a:pPr>
              <a:buFont typeface="Wingdings" pitchFamily="2" charset="2"/>
              <a:buChar char="§"/>
            </a:pPr>
            <a:endParaRPr lang="en-US" sz="1800" b="0" dirty="0" smtClean="0"/>
          </a:p>
          <a:p>
            <a:pPr>
              <a:buFont typeface="Wingdings" pitchFamily="2" charset="2"/>
              <a:buChar char="§"/>
            </a:pPr>
            <a:r>
              <a:rPr lang="en-US" sz="2000" b="0" dirty="0" smtClean="0"/>
              <a:t>Most experts think that flu viruses are spread mainly by droplets made when people with flu cough, sneeze or talk</a:t>
            </a:r>
          </a:p>
          <a:p>
            <a:pPr>
              <a:buFont typeface="Wingdings" pitchFamily="2" charset="2"/>
              <a:buChar char="§"/>
            </a:pPr>
            <a:endParaRPr lang="en-US" sz="1800" b="0" dirty="0" smtClean="0"/>
          </a:p>
          <a:p>
            <a:pPr>
              <a:buFont typeface="Wingdings" pitchFamily="2" charset="2"/>
              <a:buChar char="§"/>
            </a:pPr>
            <a:r>
              <a:rPr lang="en-US" sz="2000" b="0" dirty="0" smtClean="0"/>
              <a:t>These droplets can land in the mouths or noses of people who are nearby or possibly be inhaled into the lungs. (large droplet transmission, small particle droplet nuclei)</a:t>
            </a:r>
          </a:p>
          <a:p>
            <a:pPr>
              <a:buFont typeface="Wingdings" pitchFamily="2" charset="2"/>
              <a:buChar char="§"/>
            </a:pPr>
            <a:endParaRPr lang="en-US" sz="1800" b="0" dirty="0" smtClean="0"/>
          </a:p>
          <a:p>
            <a:pPr>
              <a:buFont typeface="Wingdings" pitchFamily="2" charset="2"/>
              <a:buChar char="§"/>
            </a:pPr>
            <a:r>
              <a:rPr lang="en-US" sz="2000" b="0" dirty="0" smtClean="0"/>
              <a:t>Less often, a person might also get flu by touching a surface or object that has flu virus on it and then touching their own mouth or nose (contact transmission)</a:t>
            </a:r>
            <a:endParaRPr lang="en-US" sz="2000" b="0" dirty="0"/>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idx="4294967295"/>
          </p:nvPr>
        </p:nvSpPr>
        <p:spPr>
          <a:xfrm>
            <a:off x="228600" y="533400"/>
            <a:ext cx="8741664" cy="914400"/>
          </a:xfrm>
          <a:prstGeom prst="rect">
            <a:avLst/>
          </a:prstGeom>
        </p:spPr>
        <p:txBody>
          <a:bodyPr/>
          <a:lstStyle/>
          <a:p>
            <a:pPr eaLnBrk="1" hangingPunct="1">
              <a:defRPr/>
            </a:pPr>
            <a:r>
              <a:rPr lang="en-US" sz="3200" b="1" dirty="0" smtClean="0"/>
              <a:t>2009 H1N1 Accomplishments</a:t>
            </a:r>
            <a:endParaRPr lang="en-US" sz="3200" b="1" dirty="0" smtClean="0">
              <a:effectLst>
                <a:outerShdw blurRad="38100" dist="38100" dir="2700000" algn="tl">
                  <a:srgbClr val="000000">
                    <a:alpha val="43137"/>
                  </a:srgbClr>
                </a:outerShdw>
              </a:effectLst>
            </a:endParaRPr>
          </a:p>
        </p:txBody>
      </p:sp>
      <p:sp>
        <p:nvSpPr>
          <p:cNvPr id="6" name="Content Placeholder 2"/>
          <p:cNvSpPr>
            <a:spLocks noGrp="1"/>
          </p:cNvSpPr>
          <p:nvPr>
            <p:ph idx="4294967295"/>
          </p:nvPr>
        </p:nvSpPr>
        <p:spPr>
          <a:xfrm>
            <a:off x="457200" y="990600"/>
            <a:ext cx="8343900" cy="3657600"/>
          </a:xfrm>
          <a:prstGeom prst="rect">
            <a:avLst/>
          </a:prstGeom>
        </p:spPr>
        <p:txBody>
          <a:bodyPr/>
          <a:lstStyle/>
          <a:p>
            <a:pPr>
              <a:buClr>
                <a:schemeClr val="tx1"/>
              </a:buClr>
              <a:buSzPct val="70000"/>
              <a:buNone/>
            </a:pPr>
            <a:r>
              <a:rPr lang="en-US" sz="2400" dirty="0" smtClean="0">
                <a:solidFill>
                  <a:schemeClr val="bg2"/>
                </a:solidFill>
              </a:rPr>
              <a:t>Initial priority groups</a:t>
            </a:r>
          </a:p>
          <a:p>
            <a:pPr lvl="1">
              <a:buClr>
                <a:schemeClr val="tx1"/>
              </a:buClr>
              <a:buSzPct val="70000"/>
              <a:buFont typeface="Wingdings" pitchFamily="2" charset="2"/>
              <a:buChar char="§"/>
            </a:pPr>
            <a:r>
              <a:rPr lang="en-US" sz="2400" dirty="0" smtClean="0">
                <a:solidFill>
                  <a:schemeClr val="bg2"/>
                </a:solidFill>
              </a:rPr>
              <a:t>Pregnant women</a:t>
            </a:r>
          </a:p>
          <a:p>
            <a:pPr lvl="1">
              <a:buClr>
                <a:schemeClr val="tx1"/>
              </a:buClr>
              <a:buSzPct val="70000"/>
              <a:buFont typeface="Wingdings" pitchFamily="2" charset="2"/>
              <a:buChar char="§"/>
            </a:pPr>
            <a:r>
              <a:rPr lang="en-US" sz="2400" dirty="0" smtClean="0">
                <a:solidFill>
                  <a:schemeClr val="bg2"/>
                </a:solidFill>
              </a:rPr>
              <a:t>Persons who live with or provide care for infants &lt; 6 months (e.g., parents, siblings, and daycare providers)</a:t>
            </a:r>
          </a:p>
          <a:p>
            <a:pPr lvl="1">
              <a:buClr>
                <a:schemeClr val="tx1"/>
              </a:buClr>
              <a:buSzPct val="70000"/>
              <a:buFont typeface="Wingdings" pitchFamily="2" charset="2"/>
              <a:buChar char="§"/>
            </a:pPr>
            <a:r>
              <a:rPr lang="en-US" sz="2400" dirty="0" smtClean="0">
                <a:solidFill>
                  <a:schemeClr val="bg2"/>
                </a:solidFill>
              </a:rPr>
              <a:t>Healthcare and emergency medical services personnel</a:t>
            </a:r>
          </a:p>
          <a:p>
            <a:pPr lvl="1">
              <a:buClr>
                <a:schemeClr val="tx1"/>
              </a:buClr>
              <a:buSzPct val="70000"/>
              <a:buFont typeface="Wingdings" pitchFamily="2" charset="2"/>
              <a:buChar char="§"/>
            </a:pPr>
            <a:r>
              <a:rPr lang="en-US" sz="2400" dirty="0" smtClean="0">
                <a:solidFill>
                  <a:schemeClr val="bg2"/>
                </a:solidFill>
              </a:rPr>
              <a:t>Persons aged 6 months – 24 years</a:t>
            </a:r>
          </a:p>
          <a:p>
            <a:pPr lvl="1">
              <a:buClr>
                <a:schemeClr val="tx1"/>
              </a:buClr>
              <a:buSzPct val="70000"/>
              <a:buFont typeface="Wingdings" pitchFamily="2" charset="2"/>
              <a:buChar char="§"/>
            </a:pPr>
            <a:r>
              <a:rPr lang="en-US" sz="2400" dirty="0" smtClean="0">
                <a:solidFill>
                  <a:schemeClr val="bg2"/>
                </a:solidFill>
              </a:rPr>
              <a:t>Persons aged 25 – 64 years who have medical conditions that put them at higher risk for influenza-related complications</a:t>
            </a:r>
          </a:p>
          <a:p>
            <a:pPr>
              <a:buClr>
                <a:schemeClr val="tx1"/>
              </a:buClr>
              <a:buSzPct val="70000"/>
              <a:buNone/>
            </a:pPr>
            <a:r>
              <a:rPr lang="en-US" sz="2400" dirty="0" smtClean="0">
                <a:solidFill>
                  <a:schemeClr val="bg2"/>
                </a:solidFill>
              </a:rPr>
              <a:t>When vaccine became widely available</a:t>
            </a:r>
          </a:p>
          <a:p>
            <a:pPr lvl="1">
              <a:buClr>
                <a:schemeClr val="tx1"/>
              </a:buClr>
              <a:buSzPct val="70000"/>
              <a:buFont typeface="Wingdings" pitchFamily="2" charset="2"/>
              <a:buChar char="§"/>
            </a:pPr>
            <a:r>
              <a:rPr lang="en-US" sz="2400" dirty="0" smtClean="0">
                <a:solidFill>
                  <a:schemeClr val="bg2"/>
                </a:solidFill>
              </a:rPr>
              <a:t>Anyone aged 6 months and older, including persons 65 years and older</a:t>
            </a:r>
          </a:p>
          <a:p>
            <a:endParaRPr lang="en-US" sz="2400" b="1" dirty="0" smtClean="0"/>
          </a:p>
        </p:txBody>
      </p:sp>
      <p:sp>
        <p:nvSpPr>
          <p:cNvPr id="7" name="TextBox 6"/>
          <p:cNvSpPr txBox="1"/>
          <p:nvPr/>
        </p:nvSpPr>
        <p:spPr>
          <a:xfrm>
            <a:off x="6858000" y="6172200"/>
            <a:ext cx="1981200" cy="276999"/>
          </a:xfrm>
          <a:prstGeom prst="rect">
            <a:avLst/>
          </a:prstGeom>
          <a:noFill/>
        </p:spPr>
        <p:txBody>
          <a:bodyPr wrap="square" rtlCol="0">
            <a:spAutoFit/>
          </a:bodyPr>
          <a:lstStyle/>
          <a:p>
            <a:r>
              <a:rPr lang="en-US" sz="1200" b="0" u="none" dirty="0" smtClean="0"/>
              <a:t>Accomplishments – p12</a:t>
            </a:r>
            <a:endParaRPr lang="en-US" sz="1200" b="0" u="none" dirty="0"/>
          </a:p>
        </p:txBody>
      </p:sp>
    </p:spTree>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155448"/>
            <a:ext cx="8743950" cy="914400"/>
          </a:xfrm>
        </p:spPr>
        <p:txBody>
          <a:bodyPr/>
          <a:lstStyle/>
          <a:p>
            <a:pPr>
              <a:defRPr/>
            </a:pPr>
            <a:r>
              <a:rPr lang="en-US" sz="3200" dirty="0" smtClean="0"/>
              <a:t>2009 H1N1 Accomplishments</a:t>
            </a:r>
            <a:endParaRPr lang="en-US" sz="3200" dirty="0"/>
          </a:p>
        </p:txBody>
      </p:sp>
      <p:sp>
        <p:nvSpPr>
          <p:cNvPr id="6" name="Content Placeholder 2"/>
          <p:cNvSpPr>
            <a:spLocks noGrp="1"/>
          </p:cNvSpPr>
          <p:nvPr>
            <p:ph idx="1"/>
          </p:nvPr>
        </p:nvSpPr>
        <p:spPr>
          <a:xfrm>
            <a:off x="304800" y="1371600"/>
            <a:ext cx="6477000" cy="4876800"/>
          </a:xfrm>
        </p:spPr>
        <p:txBody>
          <a:bodyPr/>
          <a:lstStyle/>
          <a:p>
            <a:pPr>
              <a:buFont typeface="Wingdings" pitchFamily="2" charset="2"/>
              <a:buChar char="§"/>
            </a:pPr>
            <a:r>
              <a:rPr lang="en-US" sz="1800" b="0" dirty="0" smtClean="0"/>
              <a:t>The CDC’s distribution system used to supply vaccine to children through the Vaccines for Children Program was modified and enhanced to speed up delivery of the 2009 H1N1 vaccine</a:t>
            </a:r>
          </a:p>
          <a:p>
            <a:pPr>
              <a:buFont typeface="Wingdings" pitchFamily="2" charset="2"/>
              <a:buChar char="§"/>
            </a:pPr>
            <a:endParaRPr lang="en-US" sz="800" b="0" dirty="0" smtClean="0"/>
          </a:p>
          <a:p>
            <a:pPr>
              <a:buFont typeface="Wingdings" pitchFamily="2" charset="2"/>
              <a:buChar char="§"/>
            </a:pPr>
            <a:r>
              <a:rPr lang="en-US" sz="1800" b="0" dirty="0" smtClean="0"/>
              <a:t>2009 H1N1 vaccine was sent to more than 70,000 direct-ship-to sites across the United States, and CDC estimates that over 116,000 providers signed agreements to receive vaccine and 10,000 retail pharmacy stores received the 2009 H1N1 influenza vaccine</a:t>
            </a:r>
          </a:p>
          <a:p>
            <a:pPr>
              <a:buFont typeface="Wingdings" pitchFamily="2" charset="2"/>
              <a:buChar char="§"/>
            </a:pPr>
            <a:endParaRPr lang="en-US" sz="800" b="0" dirty="0" smtClean="0"/>
          </a:p>
          <a:p>
            <a:pPr>
              <a:buFont typeface="Wingdings" pitchFamily="2" charset="2"/>
              <a:buChar char="§"/>
            </a:pPr>
            <a:r>
              <a:rPr lang="en-US" sz="1800" b="0" dirty="0" smtClean="0"/>
              <a:t>As of April 2010, more than of 120 million doses of 2009 H1N1 vaccine had been shipped</a:t>
            </a:r>
          </a:p>
          <a:p>
            <a:pPr>
              <a:buFont typeface="Wingdings" pitchFamily="2" charset="2"/>
              <a:buChar char="§"/>
            </a:pPr>
            <a:endParaRPr lang="en-US" sz="800" b="0" dirty="0" smtClean="0"/>
          </a:p>
          <a:p>
            <a:pPr>
              <a:buFont typeface="Wingdings" pitchFamily="2" charset="2"/>
              <a:buChar char="§"/>
            </a:pPr>
            <a:r>
              <a:rPr lang="en-US" sz="1800" b="0" dirty="0" smtClean="0"/>
              <a:t>Although each state approached 2009 H1N1 influenza vaccination efforts differently and vaccination rates varied across the United States, school-based vaccination program served as one successful strategy</a:t>
            </a:r>
          </a:p>
          <a:p>
            <a:endParaRPr lang="en-US" sz="1800" dirty="0" smtClean="0"/>
          </a:p>
        </p:txBody>
      </p:sp>
      <p:pic>
        <p:nvPicPr>
          <p:cNvPr id="7" name="Picture 3" descr="MBG H1N1 MDV.JPG"/>
          <p:cNvPicPr>
            <a:picLocks noChangeAspect="1"/>
          </p:cNvPicPr>
          <p:nvPr/>
        </p:nvPicPr>
        <p:blipFill>
          <a:blip r:embed="rId2" cstate="print"/>
          <a:srcRect/>
          <a:stretch>
            <a:fillRect/>
          </a:stretch>
        </p:blipFill>
        <p:spPr bwMode="auto">
          <a:xfrm>
            <a:off x="6629400" y="1447800"/>
            <a:ext cx="2234009" cy="1981200"/>
          </a:xfrm>
          <a:prstGeom prst="rect">
            <a:avLst/>
          </a:prstGeom>
          <a:noFill/>
          <a:ln w="9525">
            <a:noFill/>
            <a:miter lim="800000"/>
            <a:headEnd/>
            <a:tailEnd/>
          </a:ln>
        </p:spPr>
      </p:pic>
      <p:pic>
        <p:nvPicPr>
          <p:cNvPr id="8" name="Picture 4" descr="MBG H1N1 Syringe.JPG"/>
          <p:cNvPicPr>
            <a:picLocks noChangeAspect="1"/>
          </p:cNvPicPr>
          <p:nvPr/>
        </p:nvPicPr>
        <p:blipFill>
          <a:blip r:embed="rId3" cstate="print"/>
          <a:srcRect/>
          <a:stretch>
            <a:fillRect/>
          </a:stretch>
        </p:blipFill>
        <p:spPr bwMode="auto">
          <a:xfrm>
            <a:off x="6705600" y="4038600"/>
            <a:ext cx="2179419" cy="1752600"/>
          </a:xfrm>
          <a:prstGeom prst="rect">
            <a:avLst/>
          </a:prstGeom>
          <a:noFill/>
          <a:ln w="9525">
            <a:noFill/>
            <a:miter lim="800000"/>
            <a:headEnd/>
            <a:tailEnd/>
          </a:ln>
        </p:spPr>
      </p:pic>
      <p:sp>
        <p:nvSpPr>
          <p:cNvPr id="9" name="TextBox 8"/>
          <p:cNvSpPr txBox="1"/>
          <p:nvPr/>
        </p:nvSpPr>
        <p:spPr>
          <a:xfrm>
            <a:off x="6858000" y="6172200"/>
            <a:ext cx="1981200" cy="276999"/>
          </a:xfrm>
          <a:prstGeom prst="rect">
            <a:avLst/>
          </a:prstGeom>
          <a:noFill/>
        </p:spPr>
        <p:txBody>
          <a:bodyPr wrap="square" rtlCol="0">
            <a:spAutoFit/>
          </a:bodyPr>
          <a:lstStyle/>
          <a:p>
            <a:r>
              <a:rPr lang="en-US" sz="1200" b="0" u="none" dirty="0" smtClean="0"/>
              <a:t>Accomplishments – p13</a:t>
            </a:r>
            <a:endParaRPr lang="en-US" sz="1200" b="0" u="none" dirty="0"/>
          </a:p>
        </p:txBody>
      </p:sp>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155448"/>
            <a:ext cx="8743950" cy="914400"/>
          </a:xfrm>
        </p:spPr>
        <p:txBody>
          <a:bodyPr/>
          <a:lstStyle/>
          <a:p>
            <a:pPr>
              <a:defRPr/>
            </a:pPr>
            <a:r>
              <a:rPr lang="en-US" sz="3200" dirty="0" smtClean="0"/>
              <a:t>2009 H1N1 Accomplishments</a:t>
            </a:r>
            <a:endParaRPr lang="en-US" sz="3200" dirty="0"/>
          </a:p>
        </p:txBody>
      </p:sp>
      <p:sp>
        <p:nvSpPr>
          <p:cNvPr id="6" name="Content Placeholder 2"/>
          <p:cNvSpPr>
            <a:spLocks noGrp="1"/>
          </p:cNvSpPr>
          <p:nvPr>
            <p:ph idx="1"/>
          </p:nvPr>
        </p:nvSpPr>
        <p:spPr>
          <a:xfrm>
            <a:off x="304800" y="1600200"/>
            <a:ext cx="4524375" cy="4876800"/>
          </a:xfrm>
        </p:spPr>
        <p:txBody>
          <a:bodyPr/>
          <a:lstStyle/>
          <a:p>
            <a:pPr>
              <a:buFont typeface="Wingdings" pitchFamily="2" charset="2"/>
              <a:buChar char="§"/>
            </a:pPr>
            <a:r>
              <a:rPr lang="en-US" sz="1800" b="0" dirty="0" smtClean="0"/>
              <a:t>Based on data from the Behavioral Risk Factor Surveillance System (BRFSS) and the National 2009 H1N1 Flu Survey (NHFS) combined, as of the end of February 2010, between 72-81 million people reported having been vaccinated against 2009 H1N1 flu</a:t>
            </a:r>
          </a:p>
          <a:p>
            <a:pPr>
              <a:buFont typeface="Wingdings" pitchFamily="2" charset="2"/>
              <a:buChar char="§"/>
            </a:pPr>
            <a:endParaRPr lang="en-US" sz="1800" b="0" dirty="0" smtClean="0"/>
          </a:p>
          <a:p>
            <a:pPr>
              <a:buFont typeface="Wingdings" pitchFamily="2" charset="2"/>
              <a:buChar char="§"/>
            </a:pPr>
            <a:r>
              <a:rPr lang="en-US" sz="1800" b="0" dirty="0" smtClean="0"/>
              <a:t>Preliminary analysis showed vaccination coverage was higher among children than adults and that more than two-thirds of those who received the 2009 H1N1 flu vaccine were in the initial target groups recommended by the ACIP</a:t>
            </a:r>
          </a:p>
          <a:p>
            <a:endParaRPr lang="en-US" sz="1800" b="0" dirty="0" smtClean="0"/>
          </a:p>
        </p:txBody>
      </p:sp>
      <p:pic>
        <p:nvPicPr>
          <p:cNvPr id="7" name="Picture 2"/>
          <p:cNvPicPr>
            <a:picLocks noChangeAspect="1" noChangeArrowheads="1"/>
          </p:cNvPicPr>
          <p:nvPr/>
        </p:nvPicPr>
        <p:blipFill>
          <a:blip r:embed="rId2" cstate="print"/>
          <a:srcRect/>
          <a:stretch>
            <a:fillRect/>
          </a:stretch>
        </p:blipFill>
        <p:spPr bwMode="auto">
          <a:xfrm>
            <a:off x="4953001" y="1676401"/>
            <a:ext cx="3806642" cy="2819400"/>
          </a:xfrm>
          <a:prstGeom prst="rect">
            <a:avLst/>
          </a:prstGeom>
          <a:noFill/>
          <a:ln w="9525">
            <a:noFill/>
            <a:miter lim="800000"/>
            <a:headEnd/>
            <a:tailEnd/>
          </a:ln>
        </p:spPr>
      </p:pic>
      <p:sp>
        <p:nvSpPr>
          <p:cNvPr id="8" name="TextBox 7"/>
          <p:cNvSpPr txBox="1"/>
          <p:nvPr/>
        </p:nvSpPr>
        <p:spPr>
          <a:xfrm>
            <a:off x="6858000" y="6172200"/>
            <a:ext cx="1981200" cy="276999"/>
          </a:xfrm>
          <a:prstGeom prst="rect">
            <a:avLst/>
          </a:prstGeom>
          <a:noFill/>
        </p:spPr>
        <p:txBody>
          <a:bodyPr wrap="square" rtlCol="0">
            <a:spAutoFit/>
          </a:bodyPr>
          <a:lstStyle/>
          <a:p>
            <a:r>
              <a:rPr lang="en-US" sz="1200" b="0" u="none" dirty="0" smtClean="0"/>
              <a:t>Accomplishments – p14</a:t>
            </a:r>
            <a:endParaRPr lang="en-US" sz="1200" b="0" u="none" dirty="0"/>
          </a:p>
        </p:txBody>
      </p:sp>
    </p:spTree>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155448"/>
            <a:ext cx="8743950" cy="914400"/>
          </a:xfrm>
        </p:spPr>
        <p:txBody>
          <a:bodyPr/>
          <a:lstStyle/>
          <a:p>
            <a:pPr>
              <a:defRPr/>
            </a:pPr>
            <a:r>
              <a:rPr lang="en-US" sz="3200" dirty="0" smtClean="0"/>
              <a:t>2009 H1N1 Accomplishments</a:t>
            </a:r>
            <a:endParaRPr lang="en-US" sz="3200" dirty="0"/>
          </a:p>
        </p:txBody>
      </p:sp>
      <p:sp>
        <p:nvSpPr>
          <p:cNvPr id="6" name="Content Placeholder 2"/>
          <p:cNvSpPr>
            <a:spLocks noGrp="1"/>
          </p:cNvSpPr>
          <p:nvPr>
            <p:ph idx="1"/>
          </p:nvPr>
        </p:nvSpPr>
        <p:spPr>
          <a:xfrm>
            <a:off x="228600" y="1524000"/>
            <a:ext cx="8743950" cy="4876800"/>
          </a:xfrm>
        </p:spPr>
        <p:txBody>
          <a:bodyPr/>
          <a:lstStyle/>
          <a:p>
            <a:pPr>
              <a:buFont typeface="Wingdings" pitchFamily="2" charset="2"/>
              <a:buChar char="§"/>
            </a:pPr>
            <a:r>
              <a:rPr lang="en-US" sz="1800" b="0" dirty="0" smtClean="0"/>
              <a:t>Clinical trials of the vaccine conducted by the National Institutes of Health (NIH) found that one dose of 2009 H1N1 vaccine was enough to provide an effective immune response in people 10 years of age and older, and no significant vaccine-related health concerns from the vaccine were reported</a:t>
            </a:r>
          </a:p>
        </p:txBody>
      </p:sp>
      <p:pic>
        <p:nvPicPr>
          <p:cNvPr id="7" name="Picture 3"/>
          <p:cNvPicPr>
            <a:picLocks noChangeAspect="1" noChangeArrowheads="1"/>
          </p:cNvPicPr>
          <p:nvPr/>
        </p:nvPicPr>
        <p:blipFill>
          <a:blip r:embed="rId2" cstate="print"/>
          <a:srcRect/>
          <a:stretch>
            <a:fillRect/>
          </a:stretch>
        </p:blipFill>
        <p:spPr bwMode="auto">
          <a:xfrm>
            <a:off x="2438400" y="2895600"/>
            <a:ext cx="4495800" cy="2916579"/>
          </a:xfrm>
          <a:prstGeom prst="rect">
            <a:avLst/>
          </a:prstGeom>
          <a:noFill/>
          <a:ln w="9525">
            <a:noFill/>
            <a:miter lim="800000"/>
            <a:headEnd/>
            <a:tailEnd/>
          </a:ln>
        </p:spPr>
      </p:pic>
      <p:sp>
        <p:nvSpPr>
          <p:cNvPr id="8" name="TextBox 7"/>
          <p:cNvSpPr txBox="1"/>
          <p:nvPr/>
        </p:nvSpPr>
        <p:spPr>
          <a:xfrm>
            <a:off x="6858000" y="6172200"/>
            <a:ext cx="1981200" cy="276999"/>
          </a:xfrm>
          <a:prstGeom prst="rect">
            <a:avLst/>
          </a:prstGeom>
          <a:noFill/>
        </p:spPr>
        <p:txBody>
          <a:bodyPr wrap="square" rtlCol="0">
            <a:spAutoFit/>
          </a:bodyPr>
          <a:lstStyle/>
          <a:p>
            <a:r>
              <a:rPr lang="en-US" sz="1200" b="0" u="none" dirty="0" smtClean="0"/>
              <a:t>Accomplishments – p15</a:t>
            </a:r>
            <a:endParaRPr lang="en-US" sz="1200" b="0" u="none" dirty="0"/>
          </a:p>
        </p:txBody>
      </p:sp>
    </p:spTree>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5448"/>
            <a:ext cx="8229600" cy="914400"/>
          </a:xfrm>
        </p:spPr>
        <p:txBody>
          <a:bodyPr/>
          <a:lstStyle/>
          <a:p>
            <a:r>
              <a:rPr lang="en-US" sz="3200" dirty="0" smtClean="0"/>
              <a:t>2009 H1N1 Accomplishments</a:t>
            </a:r>
            <a:endParaRPr lang="en-US" sz="3200" dirty="0"/>
          </a:p>
        </p:txBody>
      </p:sp>
      <p:sp>
        <p:nvSpPr>
          <p:cNvPr id="3" name="Content Placeholder 2"/>
          <p:cNvSpPr>
            <a:spLocks noGrp="1"/>
          </p:cNvSpPr>
          <p:nvPr>
            <p:ph idx="1"/>
          </p:nvPr>
        </p:nvSpPr>
        <p:spPr>
          <a:xfrm>
            <a:off x="381000" y="1447800"/>
            <a:ext cx="8229600" cy="4191000"/>
          </a:xfrm>
        </p:spPr>
        <p:txBody>
          <a:bodyPr/>
          <a:lstStyle/>
          <a:p>
            <a:pPr>
              <a:buFont typeface="Wingdings" pitchFamily="2" charset="2"/>
              <a:buChar char="§"/>
            </a:pPr>
            <a:r>
              <a:rPr lang="en-US" sz="2000" b="0" dirty="0" smtClean="0"/>
              <a:t>CDC and FDA enhanced their ability to monitor the safety of the 2009 H1N1 vaccine and detect any potential problems  quickly</a:t>
            </a:r>
          </a:p>
          <a:p>
            <a:pPr>
              <a:buNone/>
            </a:pPr>
            <a:endParaRPr lang="en-US" sz="800" b="0" dirty="0" smtClean="0"/>
          </a:p>
          <a:p>
            <a:pPr>
              <a:buFont typeface="Wingdings" pitchFamily="2" charset="2"/>
              <a:buChar char="§"/>
            </a:pPr>
            <a:r>
              <a:rPr lang="en-US" sz="2000" b="0" dirty="0" smtClean="0"/>
              <a:t>Existing vaccine safety monitoring systems were strengthened and new ones were implemented</a:t>
            </a:r>
          </a:p>
          <a:p>
            <a:pPr lvl="0">
              <a:buNone/>
            </a:pPr>
            <a:endParaRPr lang="en-US" sz="800" b="0" dirty="0" smtClean="0"/>
          </a:p>
          <a:p>
            <a:pPr>
              <a:buFont typeface="Wingdings" pitchFamily="2" charset="2"/>
              <a:buChar char="§"/>
            </a:pPr>
            <a:r>
              <a:rPr lang="en-US" sz="2000" b="0" dirty="0" smtClean="0"/>
              <a:t>Objectives for Monitoring Vaccine Safety included:</a:t>
            </a:r>
          </a:p>
          <a:p>
            <a:pPr lvl="1">
              <a:buSzPct val="70000"/>
            </a:pPr>
            <a:r>
              <a:rPr lang="en-US" sz="1800" dirty="0" smtClean="0"/>
              <a:t>I</a:t>
            </a:r>
            <a:r>
              <a:rPr lang="en-US" sz="1800" b="0" dirty="0" smtClean="0"/>
              <a:t>dentifying clinically significant adverse events following receipt of 2009 H1N1 vaccine in a timely manner</a:t>
            </a:r>
          </a:p>
          <a:p>
            <a:pPr lvl="1">
              <a:buSzPct val="70000"/>
            </a:pPr>
            <a:r>
              <a:rPr lang="en-US" sz="1800" b="0" dirty="0" smtClean="0"/>
              <a:t> Rapidly evaluating serious adverse events following receipt of 2009 H1N1 vaccine and determining the public health importance</a:t>
            </a:r>
          </a:p>
          <a:p>
            <a:pPr lvl="1">
              <a:buSzPct val="70000"/>
            </a:pPr>
            <a:r>
              <a:rPr lang="en-US" sz="1800" b="0" dirty="0" smtClean="0"/>
              <a:t>Evaluating if there is a risk of </a:t>
            </a:r>
            <a:r>
              <a:rPr lang="en-US" sz="1800" b="0" dirty="0" err="1" smtClean="0"/>
              <a:t>Guillain-Barre</a:t>
            </a:r>
            <a:r>
              <a:rPr lang="en-US" sz="1800" b="0" dirty="0" smtClean="0"/>
              <a:t> syndrome (GBS) associated with 2009 H1N1 vaccine and other specified outcomes</a:t>
            </a:r>
          </a:p>
          <a:p>
            <a:pPr lvl="1">
              <a:buSzPct val="70000"/>
            </a:pPr>
            <a:r>
              <a:rPr lang="en-US" sz="1800" b="0" dirty="0" smtClean="0"/>
              <a:t>Communicating vaccine safety information in a clear and transparent manner to health care providers, public health officials, and the public</a:t>
            </a:r>
          </a:p>
          <a:p>
            <a:endParaRPr lang="en-US" dirty="0"/>
          </a:p>
        </p:txBody>
      </p:sp>
      <p:sp>
        <p:nvSpPr>
          <p:cNvPr id="5" name="TextBox 4"/>
          <p:cNvSpPr txBox="1"/>
          <p:nvPr/>
        </p:nvSpPr>
        <p:spPr>
          <a:xfrm>
            <a:off x="6858000" y="6172200"/>
            <a:ext cx="1981200" cy="276999"/>
          </a:xfrm>
          <a:prstGeom prst="rect">
            <a:avLst/>
          </a:prstGeom>
          <a:noFill/>
        </p:spPr>
        <p:txBody>
          <a:bodyPr wrap="square" rtlCol="0">
            <a:spAutoFit/>
          </a:bodyPr>
          <a:lstStyle/>
          <a:p>
            <a:r>
              <a:rPr lang="en-US" sz="1200" b="0" u="none" dirty="0" smtClean="0"/>
              <a:t>Accomplishments – </a:t>
            </a:r>
            <a:r>
              <a:rPr lang="en-US" sz="1200" b="0" u="none" dirty="0" err="1" smtClean="0"/>
              <a:t>pXXX</a:t>
            </a:r>
            <a:endParaRPr lang="en-US" sz="1200" b="0" u="none" dirty="0"/>
          </a:p>
        </p:txBody>
      </p:sp>
      <p:sp>
        <p:nvSpPr>
          <p:cNvPr id="6" name="Rectangle 5"/>
          <p:cNvSpPr/>
          <p:nvPr/>
        </p:nvSpPr>
        <p:spPr>
          <a:xfrm>
            <a:off x="10041310" y="6098788"/>
            <a:ext cx="218330" cy="276999"/>
          </a:xfrm>
          <a:prstGeom prst="rect">
            <a:avLst/>
          </a:prstGeom>
        </p:spPr>
        <p:txBody>
          <a:bodyPr wrap="none">
            <a:spAutoFit/>
          </a:bodyPr>
          <a:lstStyle/>
          <a:p>
            <a:r>
              <a:rPr lang="en-US" sz="1200" dirty="0" smtClean="0">
                <a:solidFill>
                  <a:srgbClr val="FFC000"/>
                </a:solidFill>
              </a:rPr>
              <a:t> </a:t>
            </a:r>
            <a:endParaRPr lang="en-US" dirty="0"/>
          </a:p>
        </p:txBody>
      </p:sp>
    </p:spTree>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155448"/>
            <a:ext cx="8743950" cy="914400"/>
          </a:xfrm>
        </p:spPr>
        <p:txBody>
          <a:bodyPr/>
          <a:lstStyle/>
          <a:p>
            <a:pPr>
              <a:defRPr/>
            </a:pPr>
            <a:r>
              <a:rPr lang="en-US" sz="3200" dirty="0" smtClean="0"/>
              <a:t>2009 H1N1 Accomplishments</a:t>
            </a:r>
            <a:endParaRPr lang="en-US" sz="3200" dirty="0"/>
          </a:p>
        </p:txBody>
      </p:sp>
      <p:sp>
        <p:nvSpPr>
          <p:cNvPr id="6" name="Content Placeholder 2"/>
          <p:cNvSpPr>
            <a:spLocks noGrp="1"/>
          </p:cNvSpPr>
          <p:nvPr>
            <p:ph idx="1"/>
          </p:nvPr>
        </p:nvSpPr>
        <p:spPr>
          <a:xfrm>
            <a:off x="266700" y="1371600"/>
            <a:ext cx="8572500" cy="5029200"/>
          </a:xfrm>
        </p:spPr>
        <p:txBody>
          <a:bodyPr/>
          <a:lstStyle/>
          <a:p>
            <a:pPr>
              <a:buFont typeface="Wingdings" pitchFamily="2" charset="2"/>
              <a:buChar char="§"/>
            </a:pPr>
            <a:endParaRPr lang="en-US" sz="1600" dirty="0" smtClean="0"/>
          </a:p>
          <a:p>
            <a:pPr>
              <a:buFont typeface="Wingdings" pitchFamily="2" charset="2"/>
              <a:buChar char="§"/>
            </a:pPr>
            <a:endParaRPr lang="en-US" sz="800" b="0" dirty="0" smtClean="0"/>
          </a:p>
        </p:txBody>
      </p:sp>
      <p:sp>
        <p:nvSpPr>
          <p:cNvPr id="8" name="TextBox 7"/>
          <p:cNvSpPr txBox="1"/>
          <p:nvPr/>
        </p:nvSpPr>
        <p:spPr>
          <a:xfrm>
            <a:off x="6858000" y="6172200"/>
            <a:ext cx="1981200" cy="276999"/>
          </a:xfrm>
          <a:prstGeom prst="rect">
            <a:avLst/>
          </a:prstGeom>
          <a:noFill/>
        </p:spPr>
        <p:txBody>
          <a:bodyPr wrap="square" rtlCol="0">
            <a:spAutoFit/>
          </a:bodyPr>
          <a:lstStyle/>
          <a:p>
            <a:r>
              <a:rPr lang="en-US" sz="1200" b="0" u="none" dirty="0" smtClean="0"/>
              <a:t>Accomplishments – p16</a:t>
            </a:r>
            <a:endParaRPr lang="en-US" sz="1200" b="0" u="none" dirty="0"/>
          </a:p>
        </p:txBody>
      </p:sp>
      <p:pic>
        <p:nvPicPr>
          <p:cNvPr id="9" name="Picture 3"/>
          <p:cNvPicPr>
            <a:picLocks noChangeAspect="1" noChangeArrowheads="1"/>
          </p:cNvPicPr>
          <p:nvPr/>
        </p:nvPicPr>
        <p:blipFill>
          <a:blip r:embed="rId2" cstate="print"/>
          <a:srcRect/>
          <a:stretch>
            <a:fillRect/>
          </a:stretch>
        </p:blipFill>
        <p:spPr bwMode="auto">
          <a:xfrm>
            <a:off x="4724400" y="1981200"/>
            <a:ext cx="4059608" cy="2819400"/>
          </a:xfrm>
          <a:prstGeom prst="rect">
            <a:avLst/>
          </a:prstGeom>
          <a:noFill/>
          <a:ln w="9525">
            <a:noFill/>
            <a:miter lim="800000"/>
            <a:headEnd/>
            <a:tailEnd/>
          </a:ln>
        </p:spPr>
      </p:pic>
      <p:sp>
        <p:nvSpPr>
          <p:cNvPr id="11" name="TextBox 10"/>
          <p:cNvSpPr txBox="1"/>
          <p:nvPr/>
        </p:nvSpPr>
        <p:spPr>
          <a:xfrm>
            <a:off x="228600" y="1295400"/>
            <a:ext cx="4495800" cy="4216539"/>
          </a:xfrm>
          <a:prstGeom prst="rect">
            <a:avLst/>
          </a:prstGeom>
          <a:noFill/>
        </p:spPr>
        <p:txBody>
          <a:bodyPr wrap="square" rtlCol="0">
            <a:spAutoFit/>
          </a:bodyPr>
          <a:lstStyle/>
          <a:p>
            <a:pPr>
              <a:buFont typeface="Wingdings" pitchFamily="2" charset="2"/>
              <a:buChar char="§"/>
            </a:pPr>
            <a:endParaRPr lang="en-US" sz="1600" dirty="0" smtClean="0">
              <a:solidFill>
                <a:schemeClr val="bg2"/>
              </a:solidFill>
            </a:endParaRPr>
          </a:p>
          <a:p>
            <a:pPr marL="342900" indent="-342900">
              <a:buClr>
                <a:schemeClr val="tx1"/>
              </a:buClr>
              <a:buSzPct val="70000"/>
              <a:buFont typeface="Wingdings" pitchFamily="2" charset="2"/>
              <a:buChar char="§"/>
            </a:pPr>
            <a:r>
              <a:rPr lang="en-US" dirty="0" smtClean="0">
                <a:solidFill>
                  <a:schemeClr val="bg2"/>
                </a:solidFill>
              </a:rPr>
              <a:t>The </a:t>
            </a:r>
            <a:r>
              <a:rPr lang="en-US" b="1" dirty="0" smtClean="0">
                <a:solidFill>
                  <a:schemeClr val="bg2"/>
                </a:solidFill>
              </a:rPr>
              <a:t>Vaccine Adverse Event Reporting System (VAERS) </a:t>
            </a:r>
            <a:r>
              <a:rPr lang="en-US" dirty="0" smtClean="0">
                <a:solidFill>
                  <a:schemeClr val="bg2"/>
                </a:solidFill>
              </a:rPr>
              <a:t>is a voluntary reporting system</a:t>
            </a:r>
          </a:p>
          <a:p>
            <a:pPr marL="342900" indent="-342900">
              <a:buClr>
                <a:schemeClr val="tx1"/>
              </a:buClr>
              <a:buSzPct val="70000"/>
              <a:buFont typeface="Wingdings" pitchFamily="2" charset="2"/>
              <a:buChar char="§"/>
            </a:pPr>
            <a:r>
              <a:rPr lang="en-US" dirty="0" smtClean="0">
                <a:solidFill>
                  <a:schemeClr val="bg2"/>
                </a:solidFill>
              </a:rPr>
              <a:t>Jointly managed by CDC and FDA </a:t>
            </a:r>
          </a:p>
          <a:p>
            <a:pPr marL="342900" indent="-342900">
              <a:buClr>
                <a:schemeClr val="tx1"/>
              </a:buClr>
              <a:buSzPct val="70000"/>
              <a:buFont typeface="Wingdings" pitchFamily="2" charset="2"/>
              <a:buChar char="§"/>
            </a:pPr>
            <a:r>
              <a:rPr lang="en-US" dirty="0" smtClean="0">
                <a:solidFill>
                  <a:schemeClr val="bg2"/>
                </a:solidFill>
              </a:rPr>
              <a:t>Identifies potential vaccine safety signs</a:t>
            </a:r>
          </a:p>
          <a:p>
            <a:pPr marL="342900" indent="-342900">
              <a:buClr>
                <a:schemeClr val="tx1"/>
              </a:buClr>
              <a:buSzPct val="70000"/>
              <a:buFont typeface="Wingdings" pitchFamily="2" charset="2"/>
              <a:buChar char="§"/>
            </a:pPr>
            <a:r>
              <a:rPr lang="en-US" dirty="0" smtClean="0">
                <a:solidFill>
                  <a:schemeClr val="bg2"/>
                </a:solidFill>
              </a:rPr>
              <a:t>National in scope </a:t>
            </a:r>
          </a:p>
          <a:p>
            <a:pPr marL="342900" indent="-342900">
              <a:buClr>
                <a:schemeClr val="tx1"/>
              </a:buClr>
              <a:buSzPct val="70000"/>
              <a:buFont typeface="Wingdings" pitchFamily="2" charset="2"/>
              <a:buChar char="§"/>
            </a:pPr>
            <a:r>
              <a:rPr lang="en-US" dirty="0" smtClean="0">
                <a:solidFill>
                  <a:schemeClr val="bg2"/>
                </a:solidFill>
              </a:rPr>
              <a:t>Encourages reports from healthcare providers </a:t>
            </a:r>
          </a:p>
          <a:p>
            <a:pPr marL="342900" indent="-342900">
              <a:buClr>
                <a:schemeClr val="tx1"/>
              </a:buClr>
              <a:buSzPct val="70000"/>
              <a:buFont typeface="Wingdings" pitchFamily="2" charset="2"/>
              <a:buChar char="§"/>
            </a:pPr>
            <a:r>
              <a:rPr lang="en-US" dirty="0" smtClean="0">
                <a:solidFill>
                  <a:schemeClr val="bg2"/>
                </a:solidFill>
              </a:rPr>
              <a:t>Accepts reports from </a:t>
            </a:r>
            <a:r>
              <a:rPr lang="en-US" dirty="0" err="1" smtClean="0">
                <a:solidFill>
                  <a:schemeClr val="bg2"/>
                </a:solidFill>
              </a:rPr>
              <a:t>vaccinees</a:t>
            </a:r>
            <a:r>
              <a:rPr lang="en-US" dirty="0" smtClean="0">
                <a:solidFill>
                  <a:schemeClr val="bg2"/>
                </a:solidFill>
              </a:rPr>
              <a:t> and others. </a:t>
            </a:r>
          </a:p>
          <a:p>
            <a:pPr marL="342900" indent="-342900">
              <a:buClr>
                <a:schemeClr val="tx1"/>
              </a:buClr>
              <a:buSzPct val="70000"/>
              <a:buFont typeface="Wingdings" pitchFamily="2" charset="2"/>
              <a:buChar char="§"/>
            </a:pPr>
            <a:r>
              <a:rPr lang="en-US" dirty="0" smtClean="0">
                <a:solidFill>
                  <a:schemeClr val="bg2"/>
                </a:solidFill>
              </a:rPr>
              <a:t>Medical personnel conduct daily reviews of the information collected. </a:t>
            </a:r>
          </a:p>
          <a:p>
            <a:pPr marL="342900" indent="-342900">
              <a:buClr>
                <a:schemeClr val="tx1"/>
              </a:buClr>
              <a:buSzPct val="70000"/>
              <a:buFont typeface="Wingdings" pitchFamily="2" charset="2"/>
              <a:buChar char="§"/>
            </a:pPr>
            <a:r>
              <a:rPr lang="en-US" dirty="0" smtClean="0">
                <a:solidFill>
                  <a:schemeClr val="bg2"/>
                </a:solidFill>
              </a:rPr>
              <a:t>For more information, see </a:t>
            </a:r>
            <a:r>
              <a:rPr lang="en-US" u="sng" dirty="0" smtClean="0">
                <a:solidFill>
                  <a:schemeClr val="bg2"/>
                </a:solidFill>
                <a:hlinkClick r:id="rId3"/>
              </a:rPr>
              <a:t>http://vaers.hhs.gov</a:t>
            </a:r>
            <a:r>
              <a:rPr lang="en-US" dirty="0" smtClean="0">
                <a:solidFill>
                  <a:schemeClr val="bg2"/>
                </a:solidFill>
              </a:rPr>
              <a:t>.  </a:t>
            </a:r>
            <a:endParaRPr lang="en-US" dirty="0">
              <a:solidFill>
                <a:schemeClr val="bg2"/>
              </a:solidFill>
            </a:endParaRPr>
          </a:p>
        </p:txBody>
      </p:sp>
    </p:spTree>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5448"/>
            <a:ext cx="8763000" cy="914400"/>
          </a:xfrm>
        </p:spPr>
        <p:txBody>
          <a:bodyPr/>
          <a:lstStyle/>
          <a:p>
            <a:r>
              <a:rPr lang="en-US" sz="3200" dirty="0" smtClean="0"/>
              <a:t>2009 H1N1 Accomplishments</a:t>
            </a:r>
            <a:endParaRPr lang="en-US" sz="3200" dirty="0"/>
          </a:p>
        </p:txBody>
      </p:sp>
      <p:sp>
        <p:nvSpPr>
          <p:cNvPr id="3" name="Content Placeholder 2"/>
          <p:cNvSpPr>
            <a:spLocks noGrp="1"/>
          </p:cNvSpPr>
          <p:nvPr>
            <p:ph idx="1"/>
          </p:nvPr>
        </p:nvSpPr>
        <p:spPr>
          <a:xfrm>
            <a:off x="457200" y="1600200"/>
            <a:ext cx="8229600" cy="4724399"/>
          </a:xfrm>
        </p:spPr>
        <p:txBody>
          <a:bodyPr/>
          <a:lstStyle/>
          <a:p>
            <a:pPr lvl="0">
              <a:buFont typeface="Wingdings" pitchFamily="2" charset="2"/>
              <a:buChar char="§"/>
            </a:pPr>
            <a:r>
              <a:rPr lang="en-US" sz="1800" b="0" dirty="0" smtClean="0"/>
              <a:t>VAERS enhancements were made for the 2009 H1N1 vaccines</a:t>
            </a:r>
          </a:p>
          <a:p>
            <a:pPr lvl="0">
              <a:buFont typeface="Wingdings" pitchFamily="2" charset="2"/>
              <a:buChar char="§"/>
            </a:pPr>
            <a:r>
              <a:rPr lang="en-US" sz="1800" b="0" dirty="0" smtClean="0"/>
              <a:t>Enhancements included an increase in staffing to process VAERS reports more rapidly, and an increase in visibility on professional web sites to encourage reporting </a:t>
            </a:r>
          </a:p>
          <a:p>
            <a:pPr lvl="0">
              <a:buFont typeface="Wingdings" pitchFamily="2" charset="2"/>
              <a:buChar char="§"/>
            </a:pPr>
            <a:r>
              <a:rPr lang="en-US" sz="1800" b="0" dirty="0" smtClean="0"/>
              <a:t>As of June 3, 2010… </a:t>
            </a:r>
          </a:p>
          <a:p>
            <a:pPr lvl="1"/>
            <a:r>
              <a:rPr lang="en-US" sz="1600" b="0" dirty="0" smtClean="0"/>
              <a:t>About 127 million doses of vaccine had been shipped to vaccine providers in the United States </a:t>
            </a:r>
          </a:p>
          <a:p>
            <a:pPr lvl="1"/>
            <a:r>
              <a:rPr lang="en-US" sz="1600" b="0" dirty="0" smtClean="0"/>
              <a:t>VAERS had received 11,180 adverse event reports</a:t>
            </a:r>
          </a:p>
          <a:p>
            <a:pPr lvl="1"/>
            <a:r>
              <a:rPr lang="en-US" sz="1600" b="0" dirty="0" smtClean="0"/>
              <a:t>Ninety-two percent were reported as “non-serious” and 7.7% were classified as “serious” health events.  This proportion is similar to the seasonal influenza vaccination experience</a:t>
            </a:r>
          </a:p>
          <a:p>
            <a:pPr lvl="1"/>
            <a:r>
              <a:rPr lang="en-US" sz="1600" b="0" dirty="0" smtClean="0"/>
              <a:t>One hundred and forty-three reports of </a:t>
            </a:r>
            <a:r>
              <a:rPr lang="en-US" sz="1600" b="0" dirty="0" err="1" smtClean="0"/>
              <a:t>Guillian-Barre</a:t>
            </a:r>
            <a:r>
              <a:rPr lang="en-US" sz="1600" b="0" dirty="0" smtClean="0"/>
              <a:t> syndrome (GBS) had been reported.  In the United States, an estimated 3,000 to 6,000 people develop GBS each year on average, whether or not they received a vaccination</a:t>
            </a:r>
          </a:p>
          <a:p>
            <a:pPr lvl="0">
              <a:buFont typeface="Wingdings" pitchFamily="2" charset="2"/>
              <a:buChar char="§"/>
            </a:pPr>
            <a:r>
              <a:rPr lang="en-US" sz="1800" b="0" i="1" dirty="0" smtClean="0"/>
              <a:t>It’s important to note that VAERS has limitations, including that it cannot assess causality and receives variable quality of data </a:t>
            </a:r>
          </a:p>
          <a:p>
            <a:endParaRPr lang="en-US" dirty="0"/>
          </a:p>
        </p:txBody>
      </p:sp>
      <p:sp>
        <p:nvSpPr>
          <p:cNvPr id="5" name="TextBox 4"/>
          <p:cNvSpPr txBox="1"/>
          <p:nvPr/>
        </p:nvSpPr>
        <p:spPr>
          <a:xfrm>
            <a:off x="6858000" y="6172200"/>
            <a:ext cx="1981200" cy="276999"/>
          </a:xfrm>
          <a:prstGeom prst="rect">
            <a:avLst/>
          </a:prstGeom>
          <a:noFill/>
        </p:spPr>
        <p:txBody>
          <a:bodyPr wrap="square" rtlCol="0">
            <a:spAutoFit/>
          </a:bodyPr>
          <a:lstStyle/>
          <a:p>
            <a:r>
              <a:rPr lang="en-US" sz="1200" b="0" u="none" dirty="0" smtClean="0"/>
              <a:t>Accomplishments – </a:t>
            </a:r>
            <a:r>
              <a:rPr lang="en-US" sz="1200" b="0" u="none" dirty="0" err="1" smtClean="0"/>
              <a:t>pXXX</a:t>
            </a:r>
            <a:endParaRPr lang="en-US" sz="1200" b="0" u="none" dirty="0"/>
          </a:p>
        </p:txBody>
      </p:sp>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155448"/>
            <a:ext cx="8743950" cy="914400"/>
          </a:xfrm>
        </p:spPr>
        <p:txBody>
          <a:bodyPr/>
          <a:lstStyle/>
          <a:p>
            <a:pPr>
              <a:defRPr/>
            </a:pPr>
            <a:r>
              <a:rPr lang="en-US" sz="3200" dirty="0" smtClean="0"/>
              <a:t>2009 H1N1 Accomplishments</a:t>
            </a:r>
            <a:endParaRPr lang="en-US" sz="3200" dirty="0"/>
          </a:p>
        </p:txBody>
      </p:sp>
      <p:sp>
        <p:nvSpPr>
          <p:cNvPr id="6" name="Content Placeholder 2"/>
          <p:cNvSpPr>
            <a:spLocks noGrp="1"/>
          </p:cNvSpPr>
          <p:nvPr>
            <p:ph idx="1"/>
          </p:nvPr>
        </p:nvSpPr>
        <p:spPr>
          <a:xfrm>
            <a:off x="304800" y="1371600"/>
            <a:ext cx="8534400" cy="1828800"/>
          </a:xfrm>
        </p:spPr>
        <p:txBody>
          <a:bodyPr/>
          <a:lstStyle/>
          <a:p>
            <a:pPr>
              <a:buFont typeface="Wingdings" pitchFamily="2" charset="2"/>
              <a:buChar char="§"/>
            </a:pPr>
            <a:r>
              <a:rPr lang="en-US" sz="1800" b="0" dirty="0" smtClean="0"/>
              <a:t>A new Web-based active surveillance system was also implemented to prospectively follow tens of thousands of vaccinated people. For more information, see </a:t>
            </a:r>
            <a:r>
              <a:rPr lang="en-US" sz="1800" b="0" dirty="0" smtClean="0">
                <a:hlinkClick r:id="rId2"/>
              </a:rPr>
              <a:t>www.myflushot.org</a:t>
            </a:r>
            <a:endParaRPr lang="en-US" sz="1800" b="0" dirty="0" smtClean="0"/>
          </a:p>
          <a:p>
            <a:pPr>
              <a:buFont typeface="Wingdings" pitchFamily="2" charset="2"/>
              <a:buChar char="§"/>
            </a:pPr>
            <a:endParaRPr lang="en-US" sz="800" b="0" dirty="0" smtClean="0"/>
          </a:p>
          <a:p>
            <a:pPr>
              <a:buFont typeface="Wingdings" pitchFamily="2" charset="2"/>
              <a:buChar char="§"/>
            </a:pPr>
            <a:r>
              <a:rPr lang="en-US" sz="1800" b="0" dirty="0" smtClean="0"/>
              <a:t>The vaccine safety data thus far have shown that the 2009 H1N1 vaccine has a safety profile similar to seasonal influenza vaccines</a:t>
            </a:r>
          </a:p>
          <a:p>
            <a:endParaRPr lang="en-US" dirty="0" smtClean="0"/>
          </a:p>
          <a:p>
            <a:endParaRPr lang="en-US" dirty="0" smtClean="0"/>
          </a:p>
        </p:txBody>
      </p:sp>
      <p:pic>
        <p:nvPicPr>
          <p:cNvPr id="7" name="Picture 1"/>
          <p:cNvPicPr>
            <a:picLocks noChangeAspect="1" noChangeArrowheads="1"/>
          </p:cNvPicPr>
          <p:nvPr/>
        </p:nvPicPr>
        <p:blipFill>
          <a:blip r:embed="rId3" cstate="print"/>
          <a:srcRect/>
          <a:stretch>
            <a:fillRect/>
          </a:stretch>
        </p:blipFill>
        <p:spPr bwMode="auto">
          <a:xfrm>
            <a:off x="533400" y="3230792"/>
            <a:ext cx="7924800" cy="2660549"/>
          </a:xfrm>
          <a:prstGeom prst="rect">
            <a:avLst/>
          </a:prstGeom>
          <a:noFill/>
          <a:ln w="9525">
            <a:noFill/>
            <a:miter lim="800000"/>
            <a:headEnd/>
            <a:tailEnd/>
          </a:ln>
        </p:spPr>
      </p:pic>
      <p:sp>
        <p:nvSpPr>
          <p:cNvPr id="8" name="TextBox 7"/>
          <p:cNvSpPr txBox="1"/>
          <p:nvPr/>
        </p:nvSpPr>
        <p:spPr>
          <a:xfrm>
            <a:off x="6858000" y="6172200"/>
            <a:ext cx="1981200" cy="276999"/>
          </a:xfrm>
          <a:prstGeom prst="rect">
            <a:avLst/>
          </a:prstGeom>
          <a:noFill/>
        </p:spPr>
        <p:txBody>
          <a:bodyPr wrap="square" rtlCol="0">
            <a:spAutoFit/>
          </a:bodyPr>
          <a:lstStyle/>
          <a:p>
            <a:r>
              <a:rPr lang="en-US" sz="1200" b="0" u="none" dirty="0" smtClean="0"/>
              <a:t>Accomplishments – p17</a:t>
            </a:r>
            <a:endParaRPr lang="en-US" sz="1200" b="0" u="none" dirty="0"/>
          </a:p>
        </p:txBody>
      </p:sp>
    </p:spTree>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152400"/>
            <a:ext cx="8743950" cy="1143000"/>
          </a:xfrm>
        </p:spPr>
        <p:txBody>
          <a:bodyPr/>
          <a:lstStyle/>
          <a:p>
            <a:pPr>
              <a:defRPr/>
            </a:pPr>
            <a:r>
              <a:rPr lang="en-US" sz="3200" dirty="0" smtClean="0"/>
              <a:t>2009 H1N1 Accomplishments</a:t>
            </a:r>
            <a:r>
              <a:rPr lang="en-US" dirty="0" smtClean="0"/>
              <a:t/>
            </a:r>
            <a:br>
              <a:rPr lang="en-US" dirty="0" smtClean="0"/>
            </a:br>
            <a:r>
              <a:rPr lang="en-US" sz="2400" i="1" dirty="0" smtClean="0"/>
              <a:t>Communication During the Pandemic</a:t>
            </a:r>
            <a:endParaRPr lang="en-US" sz="2400" i="1" dirty="0"/>
          </a:p>
        </p:txBody>
      </p:sp>
      <p:sp>
        <p:nvSpPr>
          <p:cNvPr id="6" name="Content Placeholder 2"/>
          <p:cNvSpPr>
            <a:spLocks noGrp="1"/>
          </p:cNvSpPr>
          <p:nvPr>
            <p:ph idx="1"/>
          </p:nvPr>
        </p:nvSpPr>
        <p:spPr>
          <a:xfrm>
            <a:off x="228600" y="1219200"/>
            <a:ext cx="6324600" cy="5105400"/>
          </a:xfrm>
        </p:spPr>
        <p:txBody>
          <a:bodyPr/>
          <a:lstStyle/>
          <a:p>
            <a:pPr>
              <a:buFont typeface="Wingdings" pitchFamily="2" charset="2"/>
              <a:buChar char="§"/>
            </a:pPr>
            <a:r>
              <a:rPr lang="en-US" sz="1800" b="0" dirty="0" smtClean="0"/>
              <a:t>The agency’s mission to protect public health was supported by communications founded on emergency risk communications principles of quickly, proactively and transparently communicating accurate information about the situation</a:t>
            </a:r>
          </a:p>
          <a:p>
            <a:pPr>
              <a:buFont typeface="Wingdings" pitchFamily="2" charset="2"/>
              <a:buChar char="§"/>
            </a:pPr>
            <a:endParaRPr lang="en-US" sz="800" b="0" dirty="0" smtClean="0"/>
          </a:p>
          <a:p>
            <a:pPr>
              <a:buFont typeface="Wingdings" pitchFamily="2" charset="2"/>
              <a:buChar char="§"/>
            </a:pPr>
            <a:r>
              <a:rPr lang="en-US" sz="1800" b="0" dirty="0" smtClean="0"/>
              <a:t>This included clearly stating CDC’s goals and actions in response to the evolving situation and acknowledging what was not known as well as what was known. The goal was to inform the public, but to avoid causing unnecessary fear</a:t>
            </a:r>
          </a:p>
          <a:p>
            <a:pPr>
              <a:buFont typeface="Wingdings" pitchFamily="2" charset="2"/>
              <a:buChar char="§"/>
            </a:pPr>
            <a:endParaRPr lang="en-US" sz="800" b="0" dirty="0" smtClean="0"/>
          </a:p>
          <a:p>
            <a:pPr>
              <a:buFont typeface="Wingdings" pitchFamily="2" charset="2"/>
              <a:buChar char="§"/>
            </a:pPr>
            <a:r>
              <a:rPr lang="en-US" sz="1800" b="0" dirty="0" smtClean="0"/>
              <a:t>From the earliest days of the pandemic, CDC clearly and repeatedly stated its goals to “reduce transmission and illness severity, and to provide information to help health care providers, public health officials and the public address the challenges posed by the new virus.” Communications messages were tempered by the values – Be first, be right, and be credible</a:t>
            </a:r>
          </a:p>
          <a:p>
            <a:endParaRPr lang="en-US" sz="1800" dirty="0" smtClean="0"/>
          </a:p>
        </p:txBody>
      </p:sp>
      <p:sp>
        <p:nvSpPr>
          <p:cNvPr id="7" name="Rectangle 6"/>
          <p:cNvSpPr/>
          <p:nvPr/>
        </p:nvSpPr>
        <p:spPr>
          <a:xfrm>
            <a:off x="6629400" y="2057400"/>
            <a:ext cx="2247900" cy="2800767"/>
          </a:xfrm>
          <a:prstGeom prst="rect">
            <a:avLst/>
          </a:prstGeom>
          <a:noFill/>
        </p:spPr>
        <p:txBody>
          <a:bodyPr wrap="square">
            <a:spAutoFit/>
          </a:bodyPr>
          <a:lstStyle/>
          <a:p>
            <a:pPr algn="ctr">
              <a:defRPr/>
            </a:pPr>
            <a:r>
              <a:rPr lang="en-US" sz="4400" u="none"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rPr>
              <a:t>Be First</a:t>
            </a:r>
          </a:p>
          <a:p>
            <a:pPr algn="ctr">
              <a:defRPr/>
            </a:pPr>
            <a:r>
              <a:rPr lang="en-US" sz="4400" u="none"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rPr>
              <a:t>Be Right</a:t>
            </a:r>
          </a:p>
          <a:p>
            <a:pPr algn="ctr">
              <a:defRPr/>
            </a:pPr>
            <a:r>
              <a:rPr lang="en-US" sz="4400" u="none"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rPr>
              <a:t>Be Credible</a:t>
            </a:r>
          </a:p>
        </p:txBody>
      </p:sp>
      <p:sp>
        <p:nvSpPr>
          <p:cNvPr id="8" name="TextBox 7"/>
          <p:cNvSpPr txBox="1"/>
          <p:nvPr/>
        </p:nvSpPr>
        <p:spPr>
          <a:xfrm>
            <a:off x="6858000" y="6172200"/>
            <a:ext cx="1981200" cy="276999"/>
          </a:xfrm>
          <a:prstGeom prst="rect">
            <a:avLst/>
          </a:prstGeom>
          <a:noFill/>
        </p:spPr>
        <p:txBody>
          <a:bodyPr wrap="square" rtlCol="0">
            <a:spAutoFit/>
          </a:bodyPr>
          <a:lstStyle/>
          <a:p>
            <a:r>
              <a:rPr lang="en-US" sz="1200" b="0" u="none" dirty="0" smtClean="0"/>
              <a:t>Accomplishments – p18</a:t>
            </a:r>
            <a:endParaRPr lang="en-US" sz="1200" b="0" u="none" dirty="0"/>
          </a:p>
        </p:txBody>
      </p:sp>
    </p:spTree>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155448"/>
            <a:ext cx="8743950" cy="914400"/>
          </a:xfrm>
        </p:spPr>
        <p:txBody>
          <a:bodyPr/>
          <a:lstStyle/>
          <a:p>
            <a:pPr>
              <a:defRPr/>
            </a:pPr>
            <a:r>
              <a:rPr lang="en-US" sz="3200" dirty="0" smtClean="0"/>
              <a:t>2009 H1N1 Accomplishments</a:t>
            </a:r>
            <a:endParaRPr lang="en-US" sz="3200" dirty="0"/>
          </a:p>
        </p:txBody>
      </p:sp>
      <p:sp>
        <p:nvSpPr>
          <p:cNvPr id="6" name="Content Placeholder 2"/>
          <p:cNvSpPr>
            <a:spLocks noGrp="1"/>
          </p:cNvSpPr>
          <p:nvPr>
            <p:ph idx="1"/>
          </p:nvPr>
        </p:nvSpPr>
        <p:spPr>
          <a:xfrm>
            <a:off x="228601" y="1371600"/>
            <a:ext cx="5715000" cy="4648200"/>
          </a:xfrm>
        </p:spPr>
        <p:txBody>
          <a:bodyPr/>
          <a:lstStyle/>
          <a:p>
            <a:pPr>
              <a:buFont typeface="Wingdings" pitchFamily="2" charset="2"/>
              <a:buChar char="§"/>
            </a:pPr>
            <a:r>
              <a:rPr lang="en-US" sz="1800" b="0" dirty="0" smtClean="0"/>
              <a:t>CDC quickly disseminated information to support those stated goals and dozens of communications tools were used to reach out to audiences across the spectrum, from the public to pharmacists to diagnostics experts to international partners and countries around the globe</a:t>
            </a:r>
          </a:p>
          <a:p>
            <a:pPr>
              <a:buFont typeface="Wingdings" pitchFamily="2" charset="2"/>
              <a:buChar char="§"/>
            </a:pPr>
            <a:endParaRPr lang="en-US" sz="1800" b="0" dirty="0" smtClean="0"/>
          </a:p>
          <a:p>
            <a:pPr>
              <a:buFont typeface="Wingdings" pitchFamily="2" charset="2"/>
              <a:buChar char="§"/>
            </a:pPr>
            <a:r>
              <a:rPr lang="en-US" sz="1800" b="0" dirty="0" smtClean="0"/>
              <a:t>During the early days of the outbreak especially, the release and exchange of information was conducted on a 24-hour cycle and included frequent updates to media and the public, as well as the consistent use of a body of core spokespersons, daily information outreach to partners, and rapid establishment and daily maintenance of extensive Web content related to the emergency response</a:t>
            </a:r>
          </a:p>
          <a:p>
            <a:endParaRPr lang="en-US" sz="1800" dirty="0" smtClean="0"/>
          </a:p>
        </p:txBody>
      </p:sp>
      <p:pic>
        <p:nvPicPr>
          <p:cNvPr id="7" name="Picture 3" descr="120408_full.jpg"/>
          <p:cNvPicPr>
            <a:picLocks noChangeAspect="1"/>
          </p:cNvPicPr>
          <p:nvPr/>
        </p:nvPicPr>
        <p:blipFill>
          <a:blip r:embed="rId2" cstate="print"/>
          <a:srcRect/>
          <a:stretch>
            <a:fillRect/>
          </a:stretch>
        </p:blipFill>
        <p:spPr bwMode="auto">
          <a:xfrm>
            <a:off x="6172200" y="1447800"/>
            <a:ext cx="2362200" cy="3770313"/>
          </a:xfrm>
          <a:prstGeom prst="rect">
            <a:avLst/>
          </a:prstGeom>
          <a:noFill/>
          <a:ln w="9525">
            <a:noFill/>
            <a:miter lim="800000"/>
            <a:headEnd/>
            <a:tailEnd/>
          </a:ln>
        </p:spPr>
      </p:pic>
      <p:sp>
        <p:nvSpPr>
          <p:cNvPr id="8" name="TextBox 7"/>
          <p:cNvSpPr txBox="1"/>
          <p:nvPr/>
        </p:nvSpPr>
        <p:spPr>
          <a:xfrm>
            <a:off x="6858000" y="6172200"/>
            <a:ext cx="1981200" cy="276999"/>
          </a:xfrm>
          <a:prstGeom prst="rect">
            <a:avLst/>
          </a:prstGeom>
          <a:noFill/>
        </p:spPr>
        <p:txBody>
          <a:bodyPr wrap="square" rtlCol="0">
            <a:spAutoFit/>
          </a:bodyPr>
          <a:lstStyle/>
          <a:p>
            <a:r>
              <a:rPr lang="en-US" sz="1200" b="0" u="none" dirty="0" smtClean="0"/>
              <a:t>Accomplishments – p19</a:t>
            </a:r>
            <a:endParaRPr lang="en-US" sz="1200" b="0" u="none" dirty="0"/>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smtClean="0">
                <a:cs typeface="Arial" pitchFamily="34" charset="0"/>
              </a:rPr>
              <a:t>Influenza Incubation Period</a:t>
            </a:r>
            <a:endParaRPr lang="en-US" sz="3200" dirty="0"/>
          </a:p>
        </p:txBody>
      </p:sp>
      <p:sp>
        <p:nvSpPr>
          <p:cNvPr id="5" name="Content Placeholder 4"/>
          <p:cNvSpPr>
            <a:spLocks noGrp="1"/>
          </p:cNvSpPr>
          <p:nvPr>
            <p:ph idx="1"/>
          </p:nvPr>
        </p:nvSpPr>
        <p:spPr/>
        <p:txBody>
          <a:bodyPr/>
          <a:lstStyle/>
          <a:p>
            <a:pPr marL="693738" lvl="1" indent="-236538" defTabSz="471488">
              <a:buSzPct val="70000"/>
              <a:defRPr/>
            </a:pPr>
            <a:r>
              <a:rPr lang="en-US" dirty="0" smtClean="0"/>
              <a:t>1- 7 days (typically 2-3 days)</a:t>
            </a:r>
          </a:p>
          <a:p>
            <a:pPr marL="693738" lvl="1" indent="-236538" defTabSz="471488">
              <a:buSzPct val="70000"/>
              <a:defRPr/>
            </a:pPr>
            <a:endParaRPr lang="en-US" sz="1800" dirty="0" smtClean="0"/>
          </a:p>
          <a:p>
            <a:pPr marL="693738" lvl="1" indent="-236538" defTabSz="471488">
              <a:buSzPct val="70000"/>
              <a:defRPr/>
            </a:pPr>
            <a:r>
              <a:rPr lang="en-US" dirty="0" smtClean="0"/>
              <a:t>Viral shedding can begin 1 day before illness onset</a:t>
            </a:r>
          </a:p>
          <a:p>
            <a:pPr marL="693738" lvl="1" indent="-236538" defTabSz="471488">
              <a:buSzPct val="70000"/>
              <a:defRPr/>
            </a:pPr>
            <a:endParaRPr lang="en-US" sz="1800" dirty="0" smtClean="0"/>
          </a:p>
          <a:p>
            <a:pPr marL="685800" lvl="1" indent="-228600" defTabSz="471488">
              <a:buSzPct val="70000"/>
              <a:defRPr/>
            </a:pPr>
            <a:r>
              <a:rPr lang="en-US" dirty="0" smtClean="0"/>
              <a:t>This means that people can be contagious to others  from the day before illness</a:t>
            </a:r>
          </a:p>
          <a:p>
            <a:pPr marL="685800" lvl="1" indent="-228600" defTabSz="471488">
              <a:buSzPct val="70000"/>
              <a:defRPr/>
            </a:pPr>
            <a:endParaRPr lang="en-US" sz="1800" dirty="0" smtClean="0"/>
          </a:p>
          <a:p>
            <a:pPr marL="685800" lvl="1" indent="-228600" defTabSz="471488">
              <a:buSzPct val="70000"/>
              <a:defRPr/>
            </a:pPr>
            <a:r>
              <a:rPr lang="en-US" dirty="0" smtClean="0"/>
              <a:t>Most people will shed virus and possibly able to spread flu to others for 5-7 days after illness onset</a:t>
            </a:r>
          </a:p>
          <a:p>
            <a:pPr marL="685800" lvl="1" indent="-228600" defTabSz="471488">
              <a:buSzPct val="70000"/>
              <a:defRPr/>
            </a:pPr>
            <a:endParaRPr lang="en-US" sz="1800" dirty="0" smtClean="0"/>
          </a:p>
          <a:p>
            <a:pPr marL="685800" lvl="1" indent="-228600" defTabSz="471488">
              <a:buSzPct val="70000"/>
              <a:defRPr/>
            </a:pPr>
            <a:r>
              <a:rPr lang="en-US" dirty="0" smtClean="0"/>
              <a:t>Children, severely ill persons, and those with weakened immune systems may shed virus for longer than 7 days</a:t>
            </a:r>
          </a:p>
          <a:p>
            <a:pPr>
              <a:buFont typeface="Wingdings" pitchFamily="2" charset="2"/>
              <a:buChar char="§"/>
            </a:pPr>
            <a:endParaRPr lang="en-US" dirty="0" smtClean="0"/>
          </a:p>
        </p:txBody>
      </p:sp>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155448"/>
            <a:ext cx="8743950" cy="914400"/>
          </a:xfrm>
        </p:spPr>
        <p:txBody>
          <a:bodyPr/>
          <a:lstStyle/>
          <a:p>
            <a:pPr>
              <a:defRPr/>
            </a:pPr>
            <a:r>
              <a:rPr lang="en-US" sz="3200" dirty="0" smtClean="0"/>
              <a:t>2009 H1N1 Accomplishments</a:t>
            </a:r>
            <a:endParaRPr lang="en-US" sz="3200" dirty="0"/>
          </a:p>
        </p:txBody>
      </p:sp>
      <p:sp>
        <p:nvSpPr>
          <p:cNvPr id="6" name="Content Placeholder 2"/>
          <p:cNvSpPr>
            <a:spLocks noGrp="1"/>
          </p:cNvSpPr>
          <p:nvPr>
            <p:ph idx="1"/>
          </p:nvPr>
        </p:nvSpPr>
        <p:spPr>
          <a:xfrm>
            <a:off x="228601" y="1524000"/>
            <a:ext cx="5714999" cy="4572000"/>
          </a:xfrm>
        </p:spPr>
        <p:txBody>
          <a:bodyPr/>
          <a:lstStyle/>
          <a:p>
            <a:pPr>
              <a:buFont typeface="Wingdings" pitchFamily="2" charset="2"/>
              <a:buChar char="§"/>
            </a:pPr>
            <a:r>
              <a:rPr lang="en-US" sz="1800" b="0" dirty="0" smtClean="0"/>
              <a:t>Outlets for outreach included the media, the Internet, health alert networks, outreach through partners and partner organizations, and a 24-hour information hotline, called CDC-INFO</a:t>
            </a:r>
          </a:p>
          <a:p>
            <a:pPr>
              <a:buFont typeface="Wingdings" pitchFamily="2" charset="2"/>
              <a:buChar char="§"/>
            </a:pPr>
            <a:endParaRPr lang="en-US" sz="800" b="0" dirty="0" smtClean="0"/>
          </a:p>
          <a:p>
            <a:pPr lvl="1">
              <a:buSzPct val="70000"/>
            </a:pPr>
            <a:r>
              <a:rPr lang="en-US" sz="1800" dirty="0" smtClean="0"/>
              <a:t>Throughout the pandemic, CDC-INFO responded to over 212,368 inquiries about 2009 H1N1, including 141,775 general public phone calls, 47,311 general public emails, 23,268 clinician phone calls, and 13 letters</a:t>
            </a:r>
          </a:p>
          <a:p>
            <a:pPr lvl="1">
              <a:buSzPct val="70000"/>
            </a:pPr>
            <a:endParaRPr lang="en-US" sz="800" dirty="0" smtClean="0"/>
          </a:p>
          <a:p>
            <a:pPr>
              <a:buFont typeface="Wingdings" pitchFamily="2" charset="2"/>
              <a:buChar char="§"/>
            </a:pPr>
            <a:r>
              <a:rPr lang="en-US" sz="1800" b="0" dirty="0" smtClean="0"/>
              <a:t>New methods of outreach were utilized, including video Podcasts, YouTube videos, </a:t>
            </a:r>
            <a:r>
              <a:rPr lang="en-US" sz="1800" b="0" dirty="0" err="1" smtClean="0"/>
              <a:t>Facebook</a:t>
            </a:r>
            <a:r>
              <a:rPr lang="en-US" sz="1800" b="0" dirty="0" smtClean="0"/>
              <a:t> postings and Twitter to reach out to people using new and emergent technologies</a:t>
            </a:r>
          </a:p>
          <a:p>
            <a:endParaRPr lang="en-US" b="0" dirty="0" smtClean="0"/>
          </a:p>
        </p:txBody>
      </p:sp>
      <p:pic>
        <p:nvPicPr>
          <p:cNvPr id="7" name="Picture 2"/>
          <p:cNvPicPr>
            <a:picLocks noChangeAspect="1" noChangeArrowheads="1"/>
          </p:cNvPicPr>
          <p:nvPr/>
        </p:nvPicPr>
        <p:blipFill>
          <a:blip r:embed="rId2" cstate="print"/>
          <a:srcRect/>
          <a:stretch>
            <a:fillRect/>
          </a:stretch>
        </p:blipFill>
        <p:spPr bwMode="auto">
          <a:xfrm>
            <a:off x="6477000" y="1524000"/>
            <a:ext cx="2239963" cy="1871663"/>
          </a:xfrm>
          <a:prstGeom prst="rect">
            <a:avLst/>
          </a:prstGeom>
          <a:noFill/>
          <a:ln w="9525">
            <a:noFill/>
            <a:miter lim="800000"/>
            <a:headEnd/>
            <a:tailEnd/>
          </a:ln>
        </p:spPr>
      </p:pic>
      <p:pic>
        <p:nvPicPr>
          <p:cNvPr id="8" name="Picture 4"/>
          <p:cNvPicPr>
            <a:picLocks noChangeAspect="1" noChangeArrowheads="1"/>
          </p:cNvPicPr>
          <p:nvPr/>
        </p:nvPicPr>
        <p:blipFill>
          <a:blip r:embed="rId3" cstate="print"/>
          <a:srcRect/>
          <a:stretch>
            <a:fillRect/>
          </a:stretch>
        </p:blipFill>
        <p:spPr bwMode="auto">
          <a:xfrm>
            <a:off x="6477000" y="4419600"/>
            <a:ext cx="2295525" cy="819150"/>
          </a:xfrm>
          <a:prstGeom prst="rect">
            <a:avLst/>
          </a:prstGeom>
          <a:noFill/>
          <a:ln w="9525">
            <a:noFill/>
            <a:miter lim="800000"/>
            <a:headEnd/>
            <a:tailEnd/>
          </a:ln>
        </p:spPr>
      </p:pic>
      <p:pic>
        <p:nvPicPr>
          <p:cNvPr id="9" name="Picture 5"/>
          <p:cNvPicPr>
            <a:picLocks noChangeAspect="1" noChangeArrowheads="1"/>
          </p:cNvPicPr>
          <p:nvPr/>
        </p:nvPicPr>
        <p:blipFill>
          <a:blip r:embed="rId4" cstate="print"/>
          <a:srcRect/>
          <a:stretch>
            <a:fillRect/>
          </a:stretch>
        </p:blipFill>
        <p:spPr bwMode="auto">
          <a:xfrm>
            <a:off x="6477000" y="3581400"/>
            <a:ext cx="2257425" cy="619125"/>
          </a:xfrm>
          <a:prstGeom prst="rect">
            <a:avLst/>
          </a:prstGeom>
          <a:noFill/>
          <a:ln w="9525">
            <a:noFill/>
            <a:miter lim="800000"/>
            <a:headEnd/>
            <a:tailEnd/>
          </a:ln>
        </p:spPr>
      </p:pic>
      <p:sp>
        <p:nvSpPr>
          <p:cNvPr id="10" name="TextBox 9"/>
          <p:cNvSpPr txBox="1"/>
          <p:nvPr/>
        </p:nvSpPr>
        <p:spPr>
          <a:xfrm>
            <a:off x="6858000" y="6172200"/>
            <a:ext cx="1981200" cy="276999"/>
          </a:xfrm>
          <a:prstGeom prst="rect">
            <a:avLst/>
          </a:prstGeom>
          <a:noFill/>
        </p:spPr>
        <p:txBody>
          <a:bodyPr wrap="square" rtlCol="0">
            <a:spAutoFit/>
          </a:bodyPr>
          <a:lstStyle/>
          <a:p>
            <a:r>
              <a:rPr lang="en-US" sz="1200" b="0" u="none" dirty="0" smtClean="0"/>
              <a:t>Accomplishments – p20</a:t>
            </a:r>
            <a:endParaRPr lang="en-US" sz="1200" b="0" u="none" dirty="0"/>
          </a:p>
        </p:txBody>
      </p:sp>
    </p:spTree>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155448"/>
            <a:ext cx="8743950" cy="914400"/>
          </a:xfrm>
        </p:spPr>
        <p:txBody>
          <a:bodyPr/>
          <a:lstStyle/>
          <a:p>
            <a:pPr>
              <a:defRPr/>
            </a:pPr>
            <a:r>
              <a:rPr lang="en-US" sz="3200" dirty="0" smtClean="0"/>
              <a:t>2009 H1N1 Accomplishments</a:t>
            </a:r>
            <a:endParaRPr lang="en-US" sz="3200" dirty="0"/>
          </a:p>
        </p:txBody>
      </p:sp>
      <p:sp>
        <p:nvSpPr>
          <p:cNvPr id="6" name="Content Placeholder 2"/>
          <p:cNvSpPr>
            <a:spLocks noGrp="1"/>
          </p:cNvSpPr>
          <p:nvPr>
            <p:ph idx="1"/>
          </p:nvPr>
        </p:nvSpPr>
        <p:spPr>
          <a:xfrm>
            <a:off x="304801" y="1371600"/>
            <a:ext cx="6400800" cy="4572000"/>
          </a:xfrm>
        </p:spPr>
        <p:txBody>
          <a:bodyPr/>
          <a:lstStyle/>
          <a:p>
            <a:pPr>
              <a:buFont typeface="Wingdings" pitchFamily="2" charset="2"/>
              <a:buChar char="§"/>
            </a:pPr>
            <a:r>
              <a:rPr lang="en-US" sz="1800" b="0" dirty="0" smtClean="0"/>
              <a:t>CDC obtained 55,341 </a:t>
            </a:r>
            <a:r>
              <a:rPr lang="en-US" sz="1800" b="0" dirty="0" err="1" smtClean="0"/>
              <a:t>Facebook</a:t>
            </a:r>
            <a:r>
              <a:rPr lang="en-US" sz="1800" b="0" dirty="0" smtClean="0"/>
              <a:t> fans during the pandemic</a:t>
            </a:r>
          </a:p>
          <a:p>
            <a:pPr>
              <a:buFont typeface="Wingdings" pitchFamily="2" charset="2"/>
              <a:buChar char="§"/>
            </a:pPr>
            <a:endParaRPr lang="en-US" sz="800" b="0" dirty="0" smtClean="0"/>
          </a:p>
          <a:p>
            <a:pPr>
              <a:buFont typeface="Wingdings" pitchFamily="2" charset="2"/>
              <a:buChar char="§"/>
            </a:pPr>
            <a:r>
              <a:rPr lang="en-US" sz="1800" b="0" dirty="0" smtClean="0"/>
              <a:t>CDC also shared 2009 H1N1 health information through three Twitter feeds: </a:t>
            </a:r>
            <a:r>
              <a:rPr lang="en-US" sz="1800" b="0" dirty="0" err="1" smtClean="0"/>
              <a:t>CDCFlu</a:t>
            </a:r>
            <a:r>
              <a:rPr lang="en-US" sz="1800" b="0" dirty="0" smtClean="0"/>
              <a:t>, </a:t>
            </a:r>
            <a:r>
              <a:rPr lang="en-US" sz="1800" b="0" dirty="0" err="1" smtClean="0"/>
              <a:t>CDCEmergency</a:t>
            </a:r>
            <a:r>
              <a:rPr lang="en-US" sz="1800" b="0" dirty="0" smtClean="0"/>
              <a:t>, and </a:t>
            </a:r>
            <a:r>
              <a:rPr lang="en-US" sz="1800" b="0" dirty="0" err="1" smtClean="0"/>
              <a:t>CDC_ehealth</a:t>
            </a:r>
            <a:endParaRPr lang="en-US" sz="1800" b="0" dirty="0" smtClean="0"/>
          </a:p>
          <a:p>
            <a:pPr>
              <a:buFont typeface="Wingdings" pitchFamily="2" charset="2"/>
              <a:buChar char="§"/>
            </a:pPr>
            <a:endParaRPr lang="en-US" sz="900" b="0" dirty="0" smtClean="0"/>
          </a:p>
          <a:p>
            <a:pPr>
              <a:buFont typeface="Wingdings" pitchFamily="2" charset="2"/>
              <a:buChar char="§"/>
            </a:pPr>
            <a:r>
              <a:rPr lang="en-US" sz="1800" b="0" dirty="0" smtClean="0"/>
              <a:t>There are 1,248,719 Twitter followers for the CDC emergency profile, 33,920 Twitter followers for the </a:t>
            </a:r>
            <a:r>
              <a:rPr lang="en-US" sz="1800" b="0" dirty="0" err="1" smtClean="0"/>
              <a:t>CDC_eHealth</a:t>
            </a:r>
            <a:r>
              <a:rPr lang="en-US" sz="1800" b="0" dirty="0" smtClean="0"/>
              <a:t> profile, and 31,338 Twitter followers for the </a:t>
            </a:r>
            <a:r>
              <a:rPr lang="en-US" sz="1800" b="0" dirty="0" err="1" smtClean="0"/>
              <a:t>CDCFlu</a:t>
            </a:r>
            <a:r>
              <a:rPr lang="en-US" sz="1800" b="0" dirty="0" smtClean="0"/>
              <a:t> profile</a:t>
            </a:r>
          </a:p>
          <a:p>
            <a:pPr>
              <a:buFont typeface="Wingdings" pitchFamily="2" charset="2"/>
              <a:buChar char="§"/>
            </a:pPr>
            <a:endParaRPr lang="en-US" sz="800" b="0" dirty="0" smtClean="0"/>
          </a:p>
          <a:p>
            <a:pPr>
              <a:buFont typeface="Wingdings" pitchFamily="2" charset="2"/>
              <a:buChar char="§"/>
            </a:pPr>
            <a:r>
              <a:rPr lang="en-US" sz="1800" b="0" dirty="0" smtClean="0"/>
              <a:t>Video Podcasts and YouTube videos featuring CDC Influenza Division subject matter experts received millions of hits and brought the American public and the rest of the world closer to the science of flu and public health than ever before</a:t>
            </a:r>
          </a:p>
          <a:p>
            <a:pPr lvl="1">
              <a:buSzPct val="70000"/>
            </a:pPr>
            <a:r>
              <a:rPr lang="en-US" sz="1800" dirty="0" smtClean="0"/>
              <a:t>2,991,280 Podcasts related to 2009 H1N1 were downloaded</a:t>
            </a:r>
          </a:p>
        </p:txBody>
      </p:sp>
      <p:pic>
        <p:nvPicPr>
          <p:cNvPr id="7" name="Picture 3" descr="IR_Antivirals.jpg"/>
          <p:cNvPicPr>
            <a:picLocks noChangeAspect="1"/>
          </p:cNvPicPr>
          <p:nvPr/>
        </p:nvPicPr>
        <p:blipFill>
          <a:blip r:embed="rId2" cstate="print"/>
          <a:srcRect/>
          <a:stretch>
            <a:fillRect/>
          </a:stretch>
        </p:blipFill>
        <p:spPr bwMode="auto">
          <a:xfrm>
            <a:off x="6934200" y="1295400"/>
            <a:ext cx="1371600" cy="1371600"/>
          </a:xfrm>
          <a:prstGeom prst="rect">
            <a:avLst/>
          </a:prstGeom>
          <a:noFill/>
          <a:ln w="9525">
            <a:noFill/>
            <a:miter lim="800000"/>
            <a:headEnd/>
            <a:tailEnd/>
          </a:ln>
        </p:spPr>
      </p:pic>
      <p:pic>
        <p:nvPicPr>
          <p:cNvPr id="8" name="Picture 4" descr="AskDrAnne.jpg"/>
          <p:cNvPicPr>
            <a:picLocks noChangeAspect="1"/>
          </p:cNvPicPr>
          <p:nvPr/>
        </p:nvPicPr>
        <p:blipFill>
          <a:blip r:embed="rId3" cstate="print"/>
          <a:srcRect/>
          <a:stretch>
            <a:fillRect/>
          </a:stretch>
        </p:blipFill>
        <p:spPr bwMode="auto">
          <a:xfrm>
            <a:off x="6934200" y="3007178"/>
            <a:ext cx="1502229" cy="1126672"/>
          </a:xfrm>
          <a:prstGeom prst="rect">
            <a:avLst/>
          </a:prstGeom>
          <a:noFill/>
          <a:ln w="9525">
            <a:noFill/>
            <a:miter lim="800000"/>
            <a:headEnd/>
            <a:tailEnd/>
          </a:ln>
        </p:spPr>
      </p:pic>
      <p:pic>
        <p:nvPicPr>
          <p:cNvPr id="9" name="Picture 5" descr="IR_WarningSigns.jpg"/>
          <p:cNvPicPr>
            <a:picLocks noChangeAspect="1"/>
          </p:cNvPicPr>
          <p:nvPr/>
        </p:nvPicPr>
        <p:blipFill>
          <a:blip r:embed="rId4" cstate="print"/>
          <a:srcRect/>
          <a:stretch>
            <a:fillRect/>
          </a:stretch>
        </p:blipFill>
        <p:spPr bwMode="auto">
          <a:xfrm>
            <a:off x="6934200" y="4533900"/>
            <a:ext cx="1371600" cy="1371600"/>
          </a:xfrm>
          <a:prstGeom prst="rect">
            <a:avLst/>
          </a:prstGeom>
          <a:noFill/>
          <a:ln w="9525">
            <a:noFill/>
            <a:miter lim="800000"/>
            <a:headEnd/>
            <a:tailEnd/>
          </a:ln>
        </p:spPr>
      </p:pic>
      <p:sp>
        <p:nvSpPr>
          <p:cNvPr id="10" name="TextBox 9"/>
          <p:cNvSpPr txBox="1"/>
          <p:nvPr/>
        </p:nvSpPr>
        <p:spPr>
          <a:xfrm>
            <a:off x="6858000" y="6172200"/>
            <a:ext cx="1981200" cy="276999"/>
          </a:xfrm>
          <a:prstGeom prst="rect">
            <a:avLst/>
          </a:prstGeom>
          <a:noFill/>
        </p:spPr>
        <p:txBody>
          <a:bodyPr wrap="square" rtlCol="0">
            <a:spAutoFit/>
          </a:bodyPr>
          <a:lstStyle/>
          <a:p>
            <a:r>
              <a:rPr lang="en-US" sz="1200" b="0" u="none" dirty="0" smtClean="0"/>
              <a:t>Accomplishments – p21</a:t>
            </a:r>
            <a:endParaRPr lang="en-US" sz="1200" b="0" u="none" dirty="0"/>
          </a:p>
        </p:txBody>
      </p:sp>
    </p:spTree>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155448"/>
            <a:ext cx="8743950" cy="914400"/>
          </a:xfrm>
        </p:spPr>
        <p:txBody>
          <a:bodyPr/>
          <a:lstStyle/>
          <a:p>
            <a:pPr>
              <a:defRPr/>
            </a:pPr>
            <a:r>
              <a:rPr lang="en-US" sz="3200" dirty="0" smtClean="0"/>
              <a:t>2009 H1N1 Accomplishments</a:t>
            </a:r>
            <a:endParaRPr lang="en-US" sz="3200" dirty="0"/>
          </a:p>
        </p:txBody>
      </p:sp>
      <p:sp>
        <p:nvSpPr>
          <p:cNvPr id="6" name="Content Placeholder 2"/>
          <p:cNvSpPr>
            <a:spLocks noGrp="1"/>
          </p:cNvSpPr>
          <p:nvPr>
            <p:ph idx="1"/>
          </p:nvPr>
        </p:nvSpPr>
        <p:spPr>
          <a:xfrm>
            <a:off x="228600" y="1447800"/>
            <a:ext cx="5591175" cy="4800600"/>
          </a:xfrm>
        </p:spPr>
        <p:txBody>
          <a:bodyPr/>
          <a:lstStyle/>
          <a:p>
            <a:pPr>
              <a:buFont typeface="Wingdings" pitchFamily="2" charset="2"/>
              <a:buChar char="§"/>
            </a:pPr>
            <a:r>
              <a:rPr lang="en-US" sz="1800" b="0" dirty="0" smtClean="0"/>
              <a:t>CDC’s 2009 H1N1 influenza website grew from one page to over 200 pages in the first three weeks of the 2009 H1N1 outbreak. The website had received more than 221,388,322 page views since its creation</a:t>
            </a:r>
          </a:p>
          <a:p>
            <a:pPr>
              <a:buFont typeface="Wingdings" pitchFamily="2" charset="2"/>
              <a:buChar char="§"/>
            </a:pPr>
            <a:endParaRPr lang="en-US" sz="800" b="0" dirty="0" smtClean="0"/>
          </a:p>
          <a:p>
            <a:pPr>
              <a:buFont typeface="Wingdings" pitchFamily="2" charset="2"/>
              <a:buChar char="§"/>
            </a:pPr>
            <a:r>
              <a:rPr lang="en-US" sz="1800" b="0" dirty="0" smtClean="0"/>
              <a:t>Key materials and Web pages were translated into multiple languages. For example, the entire English-language 2009 H1N1 site was mirrored in Spanish. In addition, key tools and resources were created in Chinese, Vietnamese, Korean, Japanese, French, German, Arabic, Russian, Amharic, Farsi, Somali, Karen, Burmese, Cambodian and Kirundi</a:t>
            </a:r>
          </a:p>
          <a:p>
            <a:endParaRPr lang="en-US" sz="1800" dirty="0" smtClean="0"/>
          </a:p>
          <a:p>
            <a:endParaRPr lang="en-US" sz="1800" dirty="0" smtClean="0"/>
          </a:p>
        </p:txBody>
      </p:sp>
      <p:pic>
        <p:nvPicPr>
          <p:cNvPr id="7" name="Picture 4"/>
          <p:cNvPicPr>
            <a:picLocks noChangeAspect="1" noChangeArrowheads="1"/>
          </p:cNvPicPr>
          <p:nvPr/>
        </p:nvPicPr>
        <p:blipFill>
          <a:blip r:embed="rId2" cstate="print"/>
          <a:srcRect/>
          <a:stretch>
            <a:fillRect/>
          </a:stretch>
        </p:blipFill>
        <p:spPr bwMode="auto">
          <a:xfrm>
            <a:off x="6781800" y="1295400"/>
            <a:ext cx="1790700" cy="1239192"/>
          </a:xfrm>
          <a:prstGeom prst="rect">
            <a:avLst/>
          </a:prstGeom>
          <a:noFill/>
          <a:ln w="9525">
            <a:noFill/>
            <a:miter lim="800000"/>
            <a:headEnd/>
            <a:tailEnd/>
          </a:ln>
        </p:spPr>
      </p:pic>
      <p:pic>
        <p:nvPicPr>
          <p:cNvPr id="8" name="Picture 5"/>
          <p:cNvPicPr>
            <a:picLocks noChangeAspect="1" noChangeArrowheads="1"/>
          </p:cNvPicPr>
          <p:nvPr/>
        </p:nvPicPr>
        <p:blipFill>
          <a:blip r:embed="rId3" cstate="print"/>
          <a:srcRect/>
          <a:stretch>
            <a:fillRect/>
          </a:stretch>
        </p:blipFill>
        <p:spPr bwMode="auto">
          <a:xfrm>
            <a:off x="6781800" y="2667000"/>
            <a:ext cx="1797509" cy="1123443"/>
          </a:xfrm>
          <a:prstGeom prst="rect">
            <a:avLst/>
          </a:prstGeom>
          <a:noFill/>
          <a:ln w="9525">
            <a:noFill/>
            <a:miter lim="800000"/>
            <a:headEnd/>
            <a:tailEnd/>
          </a:ln>
        </p:spPr>
      </p:pic>
      <p:pic>
        <p:nvPicPr>
          <p:cNvPr id="9" name="Picture 6"/>
          <p:cNvPicPr>
            <a:picLocks noChangeAspect="1" noChangeArrowheads="1"/>
          </p:cNvPicPr>
          <p:nvPr/>
        </p:nvPicPr>
        <p:blipFill>
          <a:blip r:embed="rId4" cstate="print"/>
          <a:srcRect/>
          <a:stretch>
            <a:fillRect/>
          </a:stretch>
        </p:blipFill>
        <p:spPr bwMode="auto">
          <a:xfrm>
            <a:off x="6781800" y="3886200"/>
            <a:ext cx="1797509" cy="1661334"/>
          </a:xfrm>
          <a:prstGeom prst="rect">
            <a:avLst/>
          </a:prstGeom>
          <a:noFill/>
          <a:ln w="9525">
            <a:noFill/>
            <a:miter lim="800000"/>
            <a:headEnd/>
            <a:tailEnd/>
          </a:ln>
        </p:spPr>
      </p:pic>
      <p:sp>
        <p:nvSpPr>
          <p:cNvPr id="10" name="TextBox 9"/>
          <p:cNvSpPr txBox="1"/>
          <p:nvPr/>
        </p:nvSpPr>
        <p:spPr>
          <a:xfrm>
            <a:off x="6858000" y="6172200"/>
            <a:ext cx="1981200" cy="276999"/>
          </a:xfrm>
          <a:prstGeom prst="rect">
            <a:avLst/>
          </a:prstGeom>
          <a:noFill/>
        </p:spPr>
        <p:txBody>
          <a:bodyPr wrap="square" rtlCol="0">
            <a:spAutoFit/>
          </a:bodyPr>
          <a:lstStyle/>
          <a:p>
            <a:r>
              <a:rPr lang="en-US" sz="1200" b="0" u="none" dirty="0" smtClean="0"/>
              <a:t>Accomplishments – p22</a:t>
            </a:r>
            <a:endParaRPr lang="en-US" sz="1200" b="0" u="none" dirty="0"/>
          </a:p>
        </p:txBody>
      </p:sp>
    </p:spTree>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155448"/>
            <a:ext cx="8743950" cy="914400"/>
          </a:xfrm>
        </p:spPr>
        <p:txBody>
          <a:bodyPr/>
          <a:lstStyle/>
          <a:p>
            <a:pPr>
              <a:defRPr/>
            </a:pPr>
            <a:r>
              <a:rPr lang="en-US" sz="3200" dirty="0" smtClean="0"/>
              <a:t>2009 H1N1 Accomplishments</a:t>
            </a:r>
            <a:endParaRPr lang="en-US" sz="3200" dirty="0"/>
          </a:p>
        </p:txBody>
      </p:sp>
      <p:sp>
        <p:nvSpPr>
          <p:cNvPr id="6" name="Content Placeholder 2"/>
          <p:cNvSpPr>
            <a:spLocks noGrp="1"/>
          </p:cNvSpPr>
          <p:nvPr>
            <p:ph idx="1"/>
          </p:nvPr>
        </p:nvSpPr>
        <p:spPr>
          <a:xfrm>
            <a:off x="419100" y="1447800"/>
            <a:ext cx="4038600" cy="4648200"/>
          </a:xfrm>
        </p:spPr>
        <p:txBody>
          <a:bodyPr/>
          <a:lstStyle/>
          <a:p>
            <a:pPr>
              <a:buFont typeface="Wingdings" pitchFamily="2" charset="2"/>
              <a:buChar char="§"/>
            </a:pPr>
            <a:r>
              <a:rPr lang="en-US" sz="1800" b="0" dirty="0" smtClean="0"/>
              <a:t>2009 H1N1 related factsheets, flyers and brochures were designed, created and made available throughout the pandemic to different audiences on CDC’s free flu resources webpage (</a:t>
            </a:r>
            <a:r>
              <a:rPr lang="en-US" sz="1800" b="0" u="sng" dirty="0" smtClean="0">
                <a:hlinkClick r:id="rId2"/>
              </a:rPr>
              <a:t>www.cdc.gov/h1n1flu/freeresources.htm</a:t>
            </a:r>
            <a:r>
              <a:rPr lang="en-US" sz="1800" b="0" dirty="0" smtClean="0"/>
              <a:t>)</a:t>
            </a:r>
          </a:p>
          <a:p>
            <a:pPr>
              <a:buFont typeface="Wingdings" pitchFamily="2" charset="2"/>
              <a:buChar char="§"/>
            </a:pPr>
            <a:endParaRPr lang="en-US" sz="800" b="0" dirty="0" smtClean="0"/>
          </a:p>
          <a:p>
            <a:pPr>
              <a:buFont typeface="Wingdings" pitchFamily="2" charset="2"/>
              <a:buChar char="§"/>
            </a:pPr>
            <a:r>
              <a:rPr lang="en-US" sz="1800" b="0" dirty="0" smtClean="0"/>
              <a:t>In addition, new images of the virus were created and posted on the “Images of the H1N1 influenza virus” page </a:t>
            </a:r>
            <a:r>
              <a:rPr lang="en-US" sz="1800" b="0" u="sng" dirty="0" smtClean="0">
                <a:hlinkClick r:id="rId3"/>
              </a:rPr>
              <a:t>www.cdc.gov/h1n1flu/images.htm</a:t>
            </a:r>
            <a:endParaRPr lang="en-US" sz="1800" b="0" dirty="0" smtClean="0"/>
          </a:p>
          <a:p>
            <a:endParaRPr lang="en-US" dirty="0" smtClean="0"/>
          </a:p>
        </p:txBody>
      </p:sp>
      <p:pic>
        <p:nvPicPr>
          <p:cNvPr id="7" name="Picture 2"/>
          <p:cNvPicPr>
            <a:picLocks noChangeAspect="1" noChangeArrowheads="1"/>
          </p:cNvPicPr>
          <p:nvPr/>
        </p:nvPicPr>
        <p:blipFill>
          <a:blip r:embed="rId4" cstate="print"/>
          <a:srcRect/>
          <a:stretch>
            <a:fillRect/>
          </a:stretch>
        </p:blipFill>
        <p:spPr bwMode="auto">
          <a:xfrm>
            <a:off x="6781800" y="1600200"/>
            <a:ext cx="1651489" cy="2133600"/>
          </a:xfrm>
          <a:prstGeom prst="rect">
            <a:avLst/>
          </a:prstGeom>
          <a:noFill/>
          <a:ln w="9525">
            <a:noFill/>
            <a:miter lim="800000"/>
            <a:headEnd/>
            <a:tailEnd/>
          </a:ln>
        </p:spPr>
      </p:pic>
      <p:pic>
        <p:nvPicPr>
          <p:cNvPr id="8" name="Picture 3"/>
          <p:cNvPicPr>
            <a:picLocks noChangeAspect="1" noChangeArrowheads="1"/>
          </p:cNvPicPr>
          <p:nvPr/>
        </p:nvPicPr>
        <p:blipFill>
          <a:blip r:embed="rId5" cstate="print"/>
          <a:srcRect/>
          <a:stretch>
            <a:fillRect/>
          </a:stretch>
        </p:blipFill>
        <p:spPr bwMode="auto">
          <a:xfrm>
            <a:off x="4495800" y="1676400"/>
            <a:ext cx="1888556" cy="1454313"/>
          </a:xfrm>
          <a:prstGeom prst="rect">
            <a:avLst/>
          </a:prstGeom>
          <a:noFill/>
          <a:ln w="9525">
            <a:noFill/>
            <a:miter lim="800000"/>
            <a:headEnd/>
            <a:tailEnd/>
          </a:ln>
        </p:spPr>
      </p:pic>
      <p:pic>
        <p:nvPicPr>
          <p:cNvPr id="9" name="Picture 4"/>
          <p:cNvPicPr>
            <a:picLocks noChangeAspect="1" noChangeArrowheads="1"/>
          </p:cNvPicPr>
          <p:nvPr/>
        </p:nvPicPr>
        <p:blipFill>
          <a:blip r:embed="rId6" cstate="print"/>
          <a:srcRect/>
          <a:stretch>
            <a:fillRect/>
          </a:stretch>
        </p:blipFill>
        <p:spPr bwMode="auto">
          <a:xfrm>
            <a:off x="6477000" y="4191000"/>
            <a:ext cx="2106246" cy="1627554"/>
          </a:xfrm>
          <a:prstGeom prst="rect">
            <a:avLst/>
          </a:prstGeom>
          <a:noFill/>
          <a:ln w="9525">
            <a:noFill/>
            <a:miter lim="800000"/>
            <a:headEnd/>
            <a:tailEnd/>
          </a:ln>
        </p:spPr>
      </p:pic>
      <p:pic>
        <p:nvPicPr>
          <p:cNvPr id="10" name="Picture 6" descr="General structure and biology of influenza viruses"/>
          <p:cNvPicPr>
            <a:picLocks noChangeAspect="1" noChangeArrowheads="1"/>
          </p:cNvPicPr>
          <p:nvPr/>
        </p:nvPicPr>
        <p:blipFill>
          <a:blip r:embed="rId7" cstate="print"/>
          <a:srcRect/>
          <a:stretch>
            <a:fillRect/>
          </a:stretch>
        </p:blipFill>
        <p:spPr bwMode="auto">
          <a:xfrm>
            <a:off x="4572000" y="3733800"/>
            <a:ext cx="1542073" cy="1293609"/>
          </a:xfrm>
          <a:prstGeom prst="rect">
            <a:avLst/>
          </a:prstGeom>
          <a:noFill/>
          <a:ln w="9525">
            <a:noFill/>
            <a:miter lim="800000"/>
            <a:headEnd/>
            <a:tailEnd/>
          </a:ln>
        </p:spPr>
      </p:pic>
      <p:pic>
        <p:nvPicPr>
          <p:cNvPr id="11" name="Picture 8" descr="General structure and biology of influenza viruses"/>
          <p:cNvPicPr>
            <a:picLocks noChangeAspect="1" noChangeArrowheads="1"/>
          </p:cNvPicPr>
          <p:nvPr/>
        </p:nvPicPr>
        <p:blipFill>
          <a:blip r:embed="rId8" cstate="print"/>
          <a:srcRect/>
          <a:stretch>
            <a:fillRect/>
          </a:stretch>
        </p:blipFill>
        <p:spPr bwMode="auto">
          <a:xfrm>
            <a:off x="5257800" y="5257800"/>
            <a:ext cx="711200" cy="711200"/>
          </a:xfrm>
          <a:prstGeom prst="rect">
            <a:avLst/>
          </a:prstGeom>
          <a:noFill/>
          <a:ln w="9525">
            <a:noFill/>
            <a:miter lim="800000"/>
            <a:headEnd/>
            <a:tailEnd/>
          </a:ln>
        </p:spPr>
      </p:pic>
      <p:pic>
        <p:nvPicPr>
          <p:cNvPr id="12" name="Picture 10" descr="General structure and biology of influenza viruses"/>
          <p:cNvPicPr>
            <a:picLocks noChangeAspect="1" noChangeArrowheads="1"/>
          </p:cNvPicPr>
          <p:nvPr/>
        </p:nvPicPr>
        <p:blipFill>
          <a:blip r:embed="rId9" cstate="print"/>
          <a:srcRect/>
          <a:stretch>
            <a:fillRect/>
          </a:stretch>
        </p:blipFill>
        <p:spPr bwMode="auto">
          <a:xfrm>
            <a:off x="4648200" y="5105400"/>
            <a:ext cx="501487" cy="490090"/>
          </a:xfrm>
          <a:prstGeom prst="rect">
            <a:avLst/>
          </a:prstGeom>
          <a:noFill/>
          <a:ln w="9525">
            <a:noFill/>
            <a:miter lim="800000"/>
            <a:headEnd/>
            <a:tailEnd/>
          </a:ln>
        </p:spPr>
      </p:pic>
      <p:sp>
        <p:nvSpPr>
          <p:cNvPr id="13" name="TextBox 12"/>
          <p:cNvSpPr txBox="1"/>
          <p:nvPr/>
        </p:nvSpPr>
        <p:spPr>
          <a:xfrm>
            <a:off x="6858000" y="6172200"/>
            <a:ext cx="1981200" cy="276999"/>
          </a:xfrm>
          <a:prstGeom prst="rect">
            <a:avLst/>
          </a:prstGeom>
          <a:noFill/>
        </p:spPr>
        <p:txBody>
          <a:bodyPr wrap="square" rtlCol="0">
            <a:spAutoFit/>
          </a:bodyPr>
          <a:lstStyle/>
          <a:p>
            <a:r>
              <a:rPr lang="en-US" sz="1200" b="0" u="none" dirty="0" smtClean="0"/>
              <a:t>Accomplishments – p23</a:t>
            </a:r>
            <a:endParaRPr lang="en-US" sz="1200" b="0" u="none" dirty="0"/>
          </a:p>
        </p:txBody>
      </p:sp>
    </p:spTree>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155448"/>
            <a:ext cx="8743950" cy="914400"/>
          </a:xfrm>
        </p:spPr>
        <p:txBody>
          <a:bodyPr/>
          <a:lstStyle/>
          <a:p>
            <a:pPr>
              <a:defRPr/>
            </a:pPr>
            <a:r>
              <a:rPr lang="en-US" sz="3200" dirty="0" smtClean="0"/>
              <a:t>2009 H1N1 Accomplishments</a:t>
            </a:r>
            <a:endParaRPr lang="en-US" sz="3200" dirty="0"/>
          </a:p>
        </p:txBody>
      </p:sp>
      <p:sp>
        <p:nvSpPr>
          <p:cNvPr id="6" name="Content Placeholder 2"/>
          <p:cNvSpPr>
            <a:spLocks noGrp="1"/>
          </p:cNvSpPr>
          <p:nvPr>
            <p:ph idx="1"/>
          </p:nvPr>
        </p:nvSpPr>
        <p:spPr>
          <a:xfrm>
            <a:off x="771525" y="1219200"/>
            <a:ext cx="4486275" cy="4876800"/>
          </a:xfrm>
        </p:spPr>
        <p:txBody>
          <a:bodyPr/>
          <a:lstStyle/>
          <a:p>
            <a:pPr>
              <a:buFont typeface="Wingdings" pitchFamily="2" charset="2"/>
              <a:buChar char="§"/>
            </a:pPr>
            <a:r>
              <a:rPr lang="en-US" sz="1800" b="0" dirty="0" smtClean="0"/>
              <a:t>Key messages were developed internally and distributed daily, and later, weekly, to states, partners and affiliates throughout the outbreak response. The first key messages were distributed on April 19, 2009</a:t>
            </a:r>
          </a:p>
          <a:p>
            <a:pPr>
              <a:buFont typeface="Wingdings" pitchFamily="2" charset="2"/>
              <a:buChar char="§"/>
            </a:pPr>
            <a:endParaRPr lang="en-US" sz="1800" b="0" dirty="0" smtClean="0"/>
          </a:p>
          <a:p>
            <a:pPr>
              <a:buFont typeface="Wingdings" pitchFamily="2" charset="2"/>
              <a:buChar char="§"/>
            </a:pPr>
            <a:r>
              <a:rPr lang="en-US" sz="1800" b="0" dirty="0" smtClean="0"/>
              <a:t>CDC’s Division of Global Migration and Quarantine managed and implemented a national Travelers’ Health media campaign with messages for healthy travel posted and distributed in over 300 ports of entry to the United States, plus national radio, newspaper and online advertisements with over 80 million exposures</a:t>
            </a:r>
          </a:p>
          <a:p>
            <a:endParaRPr lang="en-US" dirty="0" smtClean="0"/>
          </a:p>
        </p:txBody>
      </p:sp>
      <p:pic>
        <p:nvPicPr>
          <p:cNvPr id="7" name="Picture 2" descr="Poster: Prevention can be travel-sized"/>
          <p:cNvPicPr>
            <a:picLocks noChangeAspect="1" noChangeArrowheads="1"/>
          </p:cNvPicPr>
          <p:nvPr/>
        </p:nvPicPr>
        <p:blipFill>
          <a:blip r:embed="rId2" cstate="print"/>
          <a:srcRect/>
          <a:stretch>
            <a:fillRect/>
          </a:stretch>
        </p:blipFill>
        <p:spPr bwMode="auto">
          <a:xfrm>
            <a:off x="5715000" y="1219200"/>
            <a:ext cx="1915160" cy="1981200"/>
          </a:xfrm>
          <a:prstGeom prst="rect">
            <a:avLst/>
          </a:prstGeom>
          <a:noFill/>
          <a:ln w="9525">
            <a:noFill/>
            <a:miter lim="800000"/>
            <a:headEnd/>
            <a:tailEnd/>
          </a:ln>
        </p:spPr>
      </p:pic>
      <p:pic>
        <p:nvPicPr>
          <p:cNvPr id="8" name="Picture 4" descr="Poster: Stop, Wash and Go"/>
          <p:cNvPicPr>
            <a:picLocks noChangeAspect="1" noChangeArrowheads="1"/>
          </p:cNvPicPr>
          <p:nvPr/>
        </p:nvPicPr>
        <p:blipFill>
          <a:blip r:embed="rId3" cstate="print"/>
          <a:srcRect/>
          <a:stretch>
            <a:fillRect/>
          </a:stretch>
        </p:blipFill>
        <p:spPr bwMode="auto">
          <a:xfrm>
            <a:off x="5791201" y="3505200"/>
            <a:ext cx="1828800" cy="2371115"/>
          </a:xfrm>
          <a:prstGeom prst="rect">
            <a:avLst/>
          </a:prstGeom>
          <a:noFill/>
          <a:ln w="9525">
            <a:noFill/>
            <a:miter lim="800000"/>
            <a:headEnd/>
            <a:tailEnd/>
          </a:ln>
        </p:spPr>
      </p:pic>
      <p:sp>
        <p:nvSpPr>
          <p:cNvPr id="9" name="TextBox 8"/>
          <p:cNvSpPr txBox="1"/>
          <p:nvPr/>
        </p:nvSpPr>
        <p:spPr>
          <a:xfrm>
            <a:off x="6858000" y="6172200"/>
            <a:ext cx="1981200" cy="276999"/>
          </a:xfrm>
          <a:prstGeom prst="rect">
            <a:avLst/>
          </a:prstGeom>
          <a:noFill/>
        </p:spPr>
        <p:txBody>
          <a:bodyPr wrap="square" rtlCol="0">
            <a:spAutoFit/>
          </a:bodyPr>
          <a:lstStyle/>
          <a:p>
            <a:r>
              <a:rPr lang="en-US" sz="1200" b="0" u="none" dirty="0" smtClean="0"/>
              <a:t>Accomplishments – p24</a:t>
            </a:r>
            <a:endParaRPr lang="en-US" sz="1200" b="0" u="none" dirty="0"/>
          </a:p>
        </p:txBody>
      </p:sp>
    </p:spTree>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320"/>
            <a:ext cx="8743950" cy="1143000"/>
          </a:xfrm>
        </p:spPr>
        <p:txBody>
          <a:bodyPr/>
          <a:lstStyle/>
          <a:p>
            <a:pPr>
              <a:defRPr/>
            </a:pPr>
            <a:r>
              <a:rPr lang="en-US" sz="3200" dirty="0" smtClean="0"/>
              <a:t> Where are we now? </a:t>
            </a:r>
          </a:p>
        </p:txBody>
      </p:sp>
      <p:sp>
        <p:nvSpPr>
          <p:cNvPr id="6" name="Content Placeholder 2"/>
          <p:cNvSpPr>
            <a:spLocks noGrp="1"/>
          </p:cNvSpPr>
          <p:nvPr>
            <p:ph idx="1"/>
          </p:nvPr>
        </p:nvSpPr>
        <p:spPr>
          <a:xfrm>
            <a:off x="304800" y="1524000"/>
            <a:ext cx="8039100" cy="4114800"/>
          </a:xfrm>
        </p:spPr>
        <p:txBody>
          <a:bodyPr/>
          <a:lstStyle/>
          <a:p>
            <a:pPr>
              <a:buFont typeface="Wingdings" pitchFamily="2" charset="2"/>
              <a:buChar char="§"/>
            </a:pPr>
            <a:endParaRPr lang="en-US" sz="2000" b="0" dirty="0" smtClean="0"/>
          </a:p>
          <a:p>
            <a:pPr>
              <a:buFont typeface="Wingdings" pitchFamily="2" charset="2"/>
              <a:buChar char="§"/>
            </a:pPr>
            <a:r>
              <a:rPr lang="en-US" sz="2000" b="0" dirty="0" smtClean="0"/>
              <a:t>During the 2010-2011 flu season, CDC expects the 2009 H1N1 virus to cause illness again along with other influenza viruses</a:t>
            </a:r>
          </a:p>
          <a:p>
            <a:pPr>
              <a:buFont typeface="Wingdings" pitchFamily="2" charset="2"/>
              <a:buChar char="§"/>
            </a:pPr>
            <a:endParaRPr lang="en-US" sz="2000" b="0" dirty="0" smtClean="0"/>
          </a:p>
          <a:p>
            <a:pPr>
              <a:buFont typeface="Wingdings" pitchFamily="2" charset="2"/>
              <a:buChar char="§"/>
            </a:pPr>
            <a:r>
              <a:rPr lang="en-US" sz="2000" b="0" dirty="0" smtClean="0"/>
              <a:t>The 2010-2011 flu vaccine is expected to protect against 2009 H1N1 (and an H3N2 virus and an influenza B virus)</a:t>
            </a:r>
          </a:p>
        </p:txBody>
      </p:sp>
    </p:spTree>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320"/>
            <a:ext cx="8743950" cy="1143000"/>
          </a:xfrm>
        </p:spPr>
        <p:txBody>
          <a:bodyPr/>
          <a:lstStyle/>
          <a:p>
            <a:pPr>
              <a:defRPr/>
            </a:pPr>
            <a:r>
              <a:rPr lang="en-US" sz="3200" dirty="0" smtClean="0"/>
              <a:t>What You Can Do</a:t>
            </a:r>
          </a:p>
        </p:txBody>
      </p:sp>
      <p:sp>
        <p:nvSpPr>
          <p:cNvPr id="6" name="Content Placeholder 2"/>
          <p:cNvSpPr>
            <a:spLocks noGrp="1"/>
          </p:cNvSpPr>
          <p:nvPr>
            <p:ph idx="1"/>
          </p:nvPr>
        </p:nvSpPr>
        <p:spPr>
          <a:xfrm>
            <a:off x="304800" y="1600200"/>
            <a:ext cx="8115300" cy="4572000"/>
          </a:xfrm>
        </p:spPr>
        <p:txBody>
          <a:bodyPr/>
          <a:lstStyle/>
          <a:p>
            <a:pPr>
              <a:buFont typeface="Wingdings" pitchFamily="2" charset="2"/>
              <a:buChar char="§"/>
            </a:pPr>
            <a:r>
              <a:rPr lang="en-US" sz="2800" b="0" dirty="0" smtClean="0"/>
              <a:t>Take time to get a flu vaccine</a:t>
            </a:r>
          </a:p>
          <a:p>
            <a:pPr>
              <a:buFont typeface="Wingdings" pitchFamily="2" charset="2"/>
              <a:buChar char="§"/>
            </a:pPr>
            <a:endParaRPr lang="en-US" sz="2800" b="0" dirty="0" smtClean="0"/>
          </a:p>
          <a:p>
            <a:pPr>
              <a:buFont typeface="Wingdings" pitchFamily="2" charset="2"/>
              <a:buChar char="§"/>
            </a:pPr>
            <a:r>
              <a:rPr lang="en-US" sz="2800" b="0" dirty="0" smtClean="0"/>
              <a:t>Take everyday preventive actions to stop the spread of germs</a:t>
            </a:r>
          </a:p>
          <a:p>
            <a:pPr>
              <a:buFont typeface="Wingdings" pitchFamily="2" charset="2"/>
              <a:buChar char="§"/>
            </a:pPr>
            <a:endParaRPr lang="en-US" sz="2800" b="0" dirty="0" smtClean="0"/>
          </a:p>
          <a:p>
            <a:pPr>
              <a:buFont typeface="Wingdings" pitchFamily="2" charset="2"/>
              <a:buChar char="§"/>
            </a:pPr>
            <a:r>
              <a:rPr lang="en-US" sz="2800" b="0" dirty="0" smtClean="0"/>
              <a:t>Take flu antiviral drugs if your doctor prescribes them</a:t>
            </a:r>
          </a:p>
          <a:p>
            <a:pPr lvl="2">
              <a:buNone/>
            </a:pPr>
            <a:endParaRPr lang="en-US" sz="2400" dirty="0" smtClean="0"/>
          </a:p>
          <a:p>
            <a:pPr lvl="2">
              <a:buNone/>
            </a:pPr>
            <a:r>
              <a:rPr lang="en-US" sz="2400" dirty="0" smtClean="0">
                <a:hlinkClick r:id="rId2"/>
              </a:rPr>
              <a:t>http://www.cdc.gov/flu/protect/preventing.htm</a:t>
            </a:r>
            <a:r>
              <a:rPr lang="en-US" sz="2400" dirty="0" smtClean="0"/>
              <a:t> </a:t>
            </a:r>
          </a:p>
        </p:txBody>
      </p:sp>
    </p:spTree>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400050" y="228600"/>
            <a:ext cx="8743950" cy="1143000"/>
          </a:xfrm>
        </p:spPr>
        <p:txBody>
          <a:bodyPr/>
          <a:lstStyle/>
          <a:p>
            <a:pPr>
              <a:defRPr/>
            </a:pPr>
            <a:r>
              <a:rPr lang="en-US" sz="3200" dirty="0" smtClean="0"/>
              <a:t>Resources</a:t>
            </a:r>
          </a:p>
        </p:txBody>
      </p:sp>
      <p:sp>
        <p:nvSpPr>
          <p:cNvPr id="6" name="Rectangle 3"/>
          <p:cNvSpPr>
            <a:spLocks noGrp="1" noChangeArrowheads="1"/>
          </p:cNvSpPr>
          <p:nvPr>
            <p:ph type="body" idx="1"/>
          </p:nvPr>
        </p:nvSpPr>
        <p:spPr>
          <a:xfrm>
            <a:off x="1524000" y="1828800"/>
            <a:ext cx="6743700" cy="3733800"/>
          </a:xfrm>
        </p:spPr>
        <p:txBody>
          <a:bodyPr/>
          <a:lstStyle/>
          <a:p>
            <a:pPr>
              <a:buFont typeface="Wingdings" pitchFamily="2" charset="2"/>
              <a:buChar char="§"/>
            </a:pPr>
            <a:r>
              <a:rPr lang="en-US" dirty="0" smtClean="0">
                <a:hlinkClick r:id="rId2"/>
              </a:rPr>
              <a:t>http://www.flu.gov/</a:t>
            </a:r>
            <a:endParaRPr lang="en-US" dirty="0" smtClean="0"/>
          </a:p>
          <a:p>
            <a:pPr>
              <a:buFont typeface="Wingdings" pitchFamily="2" charset="2"/>
              <a:buChar char="§"/>
            </a:pPr>
            <a:r>
              <a:rPr lang="en-US" dirty="0" smtClean="0">
                <a:hlinkClick r:id="rId3"/>
              </a:rPr>
              <a:t>http://www.cdc.gov/flu/</a:t>
            </a:r>
            <a:r>
              <a:rPr lang="en-US" dirty="0" smtClean="0"/>
              <a:t> </a:t>
            </a:r>
          </a:p>
          <a:p>
            <a:pPr>
              <a:buFont typeface="Wingdings" pitchFamily="2" charset="2"/>
              <a:buChar char="§"/>
            </a:pPr>
            <a:r>
              <a:rPr lang="en-US" dirty="0" smtClean="0">
                <a:hlinkClick r:id="rId4"/>
              </a:rPr>
              <a:t>http://www.cdc.gov/h1n1flu/</a:t>
            </a:r>
            <a:r>
              <a:rPr lang="en-US" dirty="0" smtClean="0"/>
              <a:t> </a:t>
            </a:r>
          </a:p>
          <a:p>
            <a:pPr>
              <a:buFont typeface="Wingdings" pitchFamily="2" charset="2"/>
              <a:buChar char="§"/>
            </a:pPr>
            <a:r>
              <a:rPr lang="en-US" dirty="0" smtClean="0">
                <a:hlinkClick r:id="rId5"/>
              </a:rPr>
              <a:t>http://www.who.int/csr/disease/swineflu/en/index.html</a:t>
            </a:r>
            <a:endParaRPr lang="en-US" dirty="0" smtClean="0"/>
          </a:p>
          <a:p>
            <a:endParaRPr lang="en-US" dirty="0" smtClean="0"/>
          </a:p>
          <a:p>
            <a:pPr>
              <a:buFontTx/>
              <a:buNone/>
            </a:pPr>
            <a:endParaRPr lang="en-US" dirty="0" smtClean="0"/>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smtClean="0">
                <a:cs typeface="Arial" pitchFamily="34" charset="0"/>
              </a:rPr>
              <a:t>What is the Impact of Seasonal Influenza in the United States?</a:t>
            </a:r>
            <a:endParaRPr lang="en-US" sz="3200" dirty="0"/>
          </a:p>
        </p:txBody>
      </p:sp>
      <p:sp>
        <p:nvSpPr>
          <p:cNvPr id="5" name="Content Placeholder 4"/>
          <p:cNvSpPr>
            <a:spLocks noGrp="1"/>
          </p:cNvSpPr>
          <p:nvPr>
            <p:ph idx="1"/>
          </p:nvPr>
        </p:nvSpPr>
        <p:spPr>
          <a:xfrm>
            <a:off x="381000" y="1600200"/>
            <a:ext cx="8229600" cy="4191000"/>
          </a:xfrm>
        </p:spPr>
        <p:txBody>
          <a:bodyPr/>
          <a:lstStyle/>
          <a:p>
            <a:pPr eaLnBrk="0" hangingPunct="0">
              <a:spcBef>
                <a:spcPts val="0"/>
              </a:spcBef>
              <a:buFont typeface="Wingdings" pitchFamily="2" charset="2"/>
              <a:buChar char="§"/>
            </a:pPr>
            <a:r>
              <a:rPr lang="en-US" sz="1800" b="0" dirty="0" smtClean="0"/>
              <a:t>Flu seasons vary substantially from year to year</a:t>
            </a:r>
          </a:p>
          <a:p>
            <a:pPr eaLnBrk="0" hangingPunct="0">
              <a:spcBef>
                <a:spcPts val="0"/>
              </a:spcBef>
              <a:spcAft>
                <a:spcPts val="0"/>
              </a:spcAft>
              <a:buNone/>
            </a:pPr>
            <a:endParaRPr lang="en-US" sz="800" b="0" dirty="0" smtClean="0"/>
          </a:p>
          <a:p>
            <a:pPr eaLnBrk="0" hangingPunct="0">
              <a:spcBef>
                <a:spcPts val="0"/>
              </a:spcBef>
              <a:buFont typeface="Wingdings" pitchFamily="2" charset="2"/>
              <a:buChar char="§"/>
            </a:pPr>
            <a:r>
              <a:rPr lang="en-US" sz="1800" b="0" dirty="0" smtClean="0"/>
              <a:t>Difficult to predict severity or timing </a:t>
            </a:r>
          </a:p>
          <a:p>
            <a:pPr eaLnBrk="0" hangingPunct="0">
              <a:spcBef>
                <a:spcPts val="0"/>
              </a:spcBef>
              <a:buNone/>
            </a:pPr>
            <a:endParaRPr lang="en-US" sz="800" b="0" dirty="0" smtClean="0"/>
          </a:p>
          <a:p>
            <a:pPr eaLnBrk="0" hangingPunct="0">
              <a:spcBef>
                <a:spcPts val="0"/>
              </a:spcBef>
              <a:buFont typeface="Wingdings" pitchFamily="2" charset="2"/>
              <a:buChar char="§"/>
            </a:pPr>
            <a:r>
              <a:rPr lang="en-US" sz="1800" b="0" dirty="0" smtClean="0"/>
              <a:t>5% - 20% of U.S. population infected</a:t>
            </a:r>
          </a:p>
          <a:p>
            <a:pPr lvl="1">
              <a:spcBef>
                <a:spcPts val="0"/>
              </a:spcBef>
              <a:buSzPct val="70000"/>
            </a:pPr>
            <a:r>
              <a:rPr lang="en-US" sz="1800" dirty="0" smtClean="0"/>
              <a:t>	Highest illness rates in children</a:t>
            </a:r>
          </a:p>
          <a:p>
            <a:pPr lvl="1">
              <a:spcBef>
                <a:spcPts val="0"/>
              </a:spcBef>
              <a:buSzPct val="70000"/>
            </a:pPr>
            <a:r>
              <a:rPr lang="en-US" sz="1800" dirty="0" smtClean="0"/>
              <a:t>	Highest complication rates in elderly</a:t>
            </a:r>
          </a:p>
          <a:p>
            <a:pPr lvl="1">
              <a:spcBef>
                <a:spcPts val="0"/>
              </a:spcBef>
              <a:buSzPct val="70000"/>
              <a:buNone/>
            </a:pPr>
            <a:endParaRPr lang="en-US" sz="800" dirty="0" smtClean="0"/>
          </a:p>
          <a:p>
            <a:pPr>
              <a:spcBef>
                <a:spcPts val="0"/>
              </a:spcBef>
              <a:buFont typeface="Wingdings" pitchFamily="2" charset="2"/>
              <a:buChar char="§"/>
            </a:pPr>
            <a:r>
              <a:rPr lang="en-US" sz="1800" b="0" dirty="0" smtClean="0"/>
              <a:t>Annual estimated flu-associated deaths from 1976-2007 </a:t>
            </a:r>
            <a:r>
              <a:rPr lang="en-US" sz="1800" dirty="0" smtClean="0"/>
              <a:t>ranged </a:t>
            </a:r>
            <a:r>
              <a:rPr lang="en-US" sz="1800" b="0" dirty="0" smtClean="0"/>
              <a:t>from a low of about 3,000 deaths (1986-1987 season) to nearly 49,000 deaths (2003-2004 season)</a:t>
            </a:r>
            <a:r>
              <a:rPr lang="en-US" sz="1800" baseline="30000" dirty="0" smtClean="0"/>
              <a:t>1</a:t>
            </a:r>
            <a:r>
              <a:rPr lang="en-US" sz="1800" b="0" dirty="0" smtClean="0"/>
              <a:t> </a:t>
            </a:r>
          </a:p>
          <a:p>
            <a:pPr>
              <a:spcBef>
                <a:spcPts val="0"/>
              </a:spcBef>
              <a:spcAft>
                <a:spcPts val="0"/>
              </a:spcAft>
              <a:buNone/>
            </a:pPr>
            <a:endParaRPr lang="en-US" sz="800" dirty="0" smtClean="0"/>
          </a:p>
          <a:p>
            <a:pPr>
              <a:spcBef>
                <a:spcPts val="0"/>
              </a:spcBef>
              <a:buFont typeface="Wingdings" pitchFamily="2" charset="2"/>
              <a:buChar char="§"/>
            </a:pPr>
            <a:r>
              <a:rPr lang="en-US" sz="1800" b="0" dirty="0" smtClean="0"/>
              <a:t>About 90% of deaths occur</a:t>
            </a:r>
            <a:r>
              <a:rPr lang="en-US" sz="1800" dirty="0" smtClean="0"/>
              <a:t> </a:t>
            </a:r>
            <a:r>
              <a:rPr lang="en-US" sz="1800" b="0" dirty="0" smtClean="0"/>
              <a:t>among people 65 years of age and older</a:t>
            </a:r>
            <a:r>
              <a:rPr lang="en-US" sz="1800" baseline="30000" dirty="0" smtClean="0"/>
              <a:t>2</a:t>
            </a:r>
            <a:endParaRPr lang="en-US" sz="1800" b="0" dirty="0" smtClean="0"/>
          </a:p>
          <a:p>
            <a:pPr eaLnBrk="0" hangingPunct="0">
              <a:spcBef>
                <a:spcPts val="0"/>
              </a:spcBef>
              <a:buFont typeface="Wingdings" pitchFamily="2" charset="2"/>
              <a:buChar char="§"/>
            </a:pPr>
            <a:r>
              <a:rPr lang="en-US" sz="1800" b="0" dirty="0" smtClean="0"/>
              <a:t>Annual average of 220,000 hospitalizations – about 50% in 65 and older</a:t>
            </a:r>
            <a:r>
              <a:rPr lang="en-US" sz="1800" baseline="30000" dirty="0" smtClean="0"/>
              <a:t>3</a:t>
            </a:r>
            <a:endParaRPr lang="en-US" sz="1800" b="0" dirty="0" smtClean="0"/>
          </a:p>
          <a:p>
            <a:pPr eaLnBrk="0" hangingPunct="0">
              <a:spcBef>
                <a:spcPts val="0"/>
              </a:spcBef>
              <a:buFont typeface="Wingdings" pitchFamily="2" charset="2"/>
              <a:buChar char="§"/>
            </a:pPr>
            <a:r>
              <a:rPr lang="en-US" sz="1800" b="0" dirty="0" smtClean="0"/>
              <a:t>Influenza results in substantial economic impact – estimated at ~$37.5 billion</a:t>
            </a:r>
            <a:r>
              <a:rPr lang="en-US" sz="1800" baseline="30000" dirty="0" smtClean="0"/>
              <a:t>4</a:t>
            </a:r>
          </a:p>
          <a:p>
            <a:pPr>
              <a:buFont typeface="Wingdings" pitchFamily="2" charset="2"/>
              <a:buChar char="§"/>
            </a:pPr>
            <a:endParaRPr lang="en-US" dirty="0" smtClean="0"/>
          </a:p>
        </p:txBody>
      </p:sp>
      <p:sp>
        <p:nvSpPr>
          <p:cNvPr id="6" name="Text Placeholder 5"/>
          <p:cNvSpPr>
            <a:spLocks noGrp="1"/>
          </p:cNvSpPr>
          <p:nvPr>
            <p:ph type="body" sz="quarter" idx="10"/>
          </p:nvPr>
        </p:nvSpPr>
        <p:spPr>
          <a:xfrm>
            <a:off x="457200" y="5791200"/>
            <a:ext cx="8229600" cy="609600"/>
          </a:xfrm>
        </p:spPr>
        <p:txBody>
          <a:bodyPr/>
          <a:lstStyle/>
          <a:p>
            <a:pPr>
              <a:spcBef>
                <a:spcPts val="0"/>
              </a:spcBef>
            </a:pPr>
            <a:r>
              <a:rPr lang="en-US" dirty="0" smtClean="0"/>
              <a:t>1-2. CDC. Estimates of deaths associated with seasonal influenza --- United States, 1976—2007. MMWR 2010; 59:1057-1062.</a:t>
            </a:r>
          </a:p>
          <a:p>
            <a:pPr>
              <a:spcBef>
                <a:spcPts val="0"/>
              </a:spcBef>
            </a:pPr>
            <a:r>
              <a:rPr lang="en-US" dirty="0" smtClean="0"/>
              <a:t>3.     Thompson WW, Shay DK, </a:t>
            </a:r>
            <a:r>
              <a:rPr lang="en-US" dirty="0" err="1" smtClean="0"/>
              <a:t>Weintraub</a:t>
            </a:r>
            <a:r>
              <a:rPr lang="en-US" dirty="0" smtClean="0"/>
              <a:t> E, et al. Influenza-associated hospitalizations in the United States. JAMA 2004; 292:1333-1340.</a:t>
            </a:r>
          </a:p>
          <a:p>
            <a:pPr>
              <a:spcBef>
                <a:spcPts val="0"/>
              </a:spcBef>
            </a:pPr>
            <a:r>
              <a:rPr lang="en-US" dirty="0" smtClean="0"/>
              <a:t>4.  Molinari  NM, Ortega-Sanchez, IR,  </a:t>
            </a:r>
            <a:r>
              <a:rPr lang="en-US" dirty="0" err="1" smtClean="0"/>
              <a:t>Messonnier</a:t>
            </a:r>
            <a:r>
              <a:rPr lang="en-US" dirty="0" smtClean="0"/>
              <a:t> ML, et al. The annual impact of seasonal influenza in the US: Measuring disease burden and costs. Vaccine. 2007; 25: 5086–5096. </a:t>
            </a: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639762"/>
          </a:xfrm>
        </p:spPr>
        <p:txBody>
          <a:bodyPr/>
          <a:lstStyle/>
          <a:p>
            <a:r>
              <a:rPr lang="en-US" dirty="0" smtClean="0">
                <a:cs typeface="Arial" pitchFamily="34" charset="0"/>
              </a:rPr>
              <a:t>Groups at Increased Risk of Severe Influenza</a:t>
            </a:r>
            <a:endParaRPr lang="en-US" dirty="0"/>
          </a:p>
        </p:txBody>
      </p:sp>
      <p:sp>
        <p:nvSpPr>
          <p:cNvPr id="5" name="Content Placeholder 4"/>
          <p:cNvSpPr>
            <a:spLocks noGrp="1"/>
          </p:cNvSpPr>
          <p:nvPr>
            <p:ph idx="1"/>
          </p:nvPr>
        </p:nvSpPr>
        <p:spPr>
          <a:xfrm>
            <a:off x="457200" y="914400"/>
            <a:ext cx="8229600" cy="5562600"/>
          </a:xfrm>
        </p:spPr>
        <p:txBody>
          <a:bodyPr/>
          <a:lstStyle/>
          <a:p>
            <a:pPr>
              <a:buFont typeface="Wingdings" pitchFamily="2" charset="2"/>
              <a:buChar char="§"/>
            </a:pPr>
            <a:r>
              <a:rPr lang="en-US" sz="1600" b="0" dirty="0" smtClean="0"/>
              <a:t>Children younger than 5, but especially children younger than 2 years old </a:t>
            </a:r>
          </a:p>
          <a:p>
            <a:pPr>
              <a:buFont typeface="Wingdings" pitchFamily="2" charset="2"/>
              <a:buChar char="§"/>
            </a:pPr>
            <a:r>
              <a:rPr lang="en-US" sz="1600" b="0" dirty="0" smtClean="0"/>
              <a:t>Adults 65 years of age and older </a:t>
            </a:r>
          </a:p>
          <a:p>
            <a:pPr>
              <a:buFont typeface="Wingdings" pitchFamily="2" charset="2"/>
              <a:buChar char="§"/>
            </a:pPr>
            <a:r>
              <a:rPr lang="en-US" sz="1600" b="0" dirty="0" smtClean="0"/>
              <a:t>Pregnant women </a:t>
            </a:r>
          </a:p>
          <a:p>
            <a:pPr>
              <a:buFont typeface="Wingdings" pitchFamily="2" charset="2"/>
              <a:buChar char="§"/>
            </a:pPr>
            <a:r>
              <a:rPr lang="en-US" sz="1600" b="0" dirty="0" smtClean="0"/>
              <a:t>Last flu season,  American Indians and Alaskan Natives seemed to be at higher risk of flu complications </a:t>
            </a:r>
          </a:p>
          <a:p>
            <a:pPr>
              <a:buFont typeface="Wingdings" pitchFamily="2" charset="2"/>
              <a:buChar char="§"/>
            </a:pPr>
            <a:r>
              <a:rPr lang="en-US" sz="1600" b="0" dirty="0" smtClean="0"/>
              <a:t>People who have medical conditions including: </a:t>
            </a:r>
          </a:p>
          <a:p>
            <a:pPr lvl="1">
              <a:buSzPct val="70000"/>
            </a:pPr>
            <a:r>
              <a:rPr lang="en-US" sz="1300" b="0" dirty="0" smtClean="0"/>
              <a:t>Asthma </a:t>
            </a:r>
          </a:p>
          <a:p>
            <a:pPr lvl="1">
              <a:buSzPct val="70000"/>
            </a:pPr>
            <a:r>
              <a:rPr lang="en-US" sz="1300" b="0" dirty="0" smtClean="0"/>
              <a:t>Neurological and </a:t>
            </a:r>
            <a:r>
              <a:rPr lang="en-US" sz="1300" b="0" dirty="0" err="1" smtClean="0"/>
              <a:t>neurodevelopmental</a:t>
            </a:r>
            <a:r>
              <a:rPr lang="en-US" sz="1300" b="0" dirty="0" smtClean="0"/>
              <a:t> conditions [including disorders of the brain, spinal cord, peripheral nerve, and muscle such as cerebral palsy, epilepsy (seizure disorders), stroke, intellectual disability (mental retardation), moderate to severe developmental delay, muscular dystrophy, or spinal cord injury]. </a:t>
            </a:r>
          </a:p>
          <a:p>
            <a:pPr lvl="1">
              <a:buSzPct val="70000"/>
            </a:pPr>
            <a:r>
              <a:rPr lang="en-US" sz="1300" b="0" dirty="0" smtClean="0"/>
              <a:t>Chronic lung disease (such as chronic obstructive pulmonary disease [COPD] and cystic fibrosis) </a:t>
            </a:r>
          </a:p>
          <a:p>
            <a:pPr lvl="1">
              <a:buSzPct val="70000"/>
            </a:pPr>
            <a:r>
              <a:rPr lang="en-US" sz="1300" b="0" dirty="0" smtClean="0"/>
              <a:t>Heart disease (such as congenital heart disease, congestive heart failure and coronary artery disease) </a:t>
            </a:r>
          </a:p>
          <a:p>
            <a:pPr lvl="1">
              <a:buSzPct val="70000"/>
            </a:pPr>
            <a:r>
              <a:rPr lang="en-US" sz="1300" b="0" dirty="0" smtClean="0"/>
              <a:t>Blood disorders (such as sickle cell disease) </a:t>
            </a:r>
          </a:p>
          <a:p>
            <a:pPr lvl="1">
              <a:buSzPct val="70000"/>
            </a:pPr>
            <a:r>
              <a:rPr lang="en-US" sz="1300" b="0" dirty="0" smtClean="0"/>
              <a:t>Endocrine disorders (such as diabetes mellitus) </a:t>
            </a:r>
          </a:p>
          <a:p>
            <a:pPr lvl="1">
              <a:buSzPct val="70000"/>
            </a:pPr>
            <a:r>
              <a:rPr lang="en-US" sz="1300" b="0" dirty="0" smtClean="0"/>
              <a:t>Kidney disorders </a:t>
            </a:r>
          </a:p>
          <a:p>
            <a:pPr lvl="1">
              <a:buSzPct val="70000"/>
            </a:pPr>
            <a:r>
              <a:rPr lang="en-US" sz="1300" b="0" dirty="0" smtClean="0"/>
              <a:t>Liver disorders </a:t>
            </a:r>
          </a:p>
          <a:p>
            <a:pPr lvl="1">
              <a:buSzPct val="70000"/>
            </a:pPr>
            <a:r>
              <a:rPr lang="en-US" sz="1300" b="0" dirty="0" smtClean="0"/>
              <a:t>Metabolic disorders (such as inherited metabolic disorders and mitochondrial disorders) </a:t>
            </a:r>
          </a:p>
          <a:p>
            <a:pPr lvl="1">
              <a:buSzPct val="70000"/>
            </a:pPr>
            <a:r>
              <a:rPr lang="en-US" sz="1300" b="0" dirty="0" smtClean="0"/>
              <a:t>Weakened immune system due to disease or medication (such as people with HIV or AIDS, or cancer, or those on chronic steroids) </a:t>
            </a:r>
          </a:p>
          <a:p>
            <a:pPr lvl="1">
              <a:buSzPct val="70000"/>
            </a:pPr>
            <a:r>
              <a:rPr lang="en-US" sz="1300" b="0" dirty="0" smtClean="0"/>
              <a:t>People younger than 19 years of age who are receiving long-term aspirin therapy </a:t>
            </a:r>
          </a:p>
          <a:p>
            <a:pPr lvl="1">
              <a:buSzPct val="70000"/>
            </a:pPr>
            <a:r>
              <a:rPr lang="en-US" sz="1300" b="0" dirty="0" smtClean="0"/>
              <a:t>People who are morbidly obese (Body Mass Index, or BMI, of 40 or greater) </a:t>
            </a: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NCIRD_PPT_dark(">
  <a:themeElements>
    <a:clrScheme name="NCIRD Dark PPT Colors">
      <a:dk1>
        <a:srgbClr val="FFC000"/>
      </a:dk1>
      <a:lt1>
        <a:srgbClr val="0F56DC"/>
      </a:lt1>
      <a:dk2>
        <a:srgbClr val="FFFFFF"/>
      </a:dk2>
      <a:lt2>
        <a:srgbClr val="FFFFFF"/>
      </a:lt2>
      <a:accent1>
        <a:srgbClr val="747F81"/>
      </a:accent1>
      <a:accent2>
        <a:srgbClr val="532E60"/>
      </a:accent2>
      <a:accent3>
        <a:srgbClr val="662046"/>
      </a:accent3>
      <a:accent4>
        <a:srgbClr val="9A996E"/>
      </a:accent4>
      <a:accent5>
        <a:srgbClr val="E8CE79"/>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NCIRD_PPT_dark(</Template>
  <TotalTime>498</TotalTime>
  <Words>5490</Words>
  <Application>Microsoft Office PowerPoint</Application>
  <PresentationFormat>On-screen Show (4:3)</PresentationFormat>
  <Paragraphs>600</Paragraphs>
  <Slides>77</Slides>
  <Notes>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77</vt:i4>
      </vt:variant>
    </vt:vector>
  </HeadingPairs>
  <TitlesOfParts>
    <vt:vector size="88" baseType="lpstr">
      <vt:lpstr>Arial</vt:lpstr>
      <vt:lpstr>Myriad Web Pro</vt:lpstr>
      <vt:lpstr>Wingdings</vt:lpstr>
      <vt:lpstr>MS PGothic</vt:lpstr>
      <vt:lpstr>Verdana</vt:lpstr>
      <vt:lpstr>Times New Roman</vt:lpstr>
      <vt:lpstr>Calibri</vt:lpstr>
      <vt:lpstr>Courier New</vt:lpstr>
      <vt:lpstr>NCIRD_PPT_dark(</vt:lpstr>
      <vt:lpstr>Worksheet</vt:lpstr>
      <vt:lpstr>Chart</vt:lpstr>
      <vt:lpstr>2009  H1N1  Overview of a Pandemic April 2009 – August 2010 </vt:lpstr>
      <vt:lpstr>Outline</vt:lpstr>
      <vt:lpstr>Background on Influenza </vt:lpstr>
      <vt:lpstr>What is Influenza?</vt:lpstr>
      <vt:lpstr>What are the Symptoms of Influenza?</vt:lpstr>
      <vt:lpstr>How Influenza Spreads</vt:lpstr>
      <vt:lpstr>Influenza Incubation Period</vt:lpstr>
      <vt:lpstr>What is the Impact of Seasonal Influenza in the United States?</vt:lpstr>
      <vt:lpstr>Groups at Increased Risk of Severe Influenza</vt:lpstr>
      <vt:lpstr>Influenza Viruses</vt:lpstr>
      <vt:lpstr>Key Influenza Viral Features</vt:lpstr>
      <vt:lpstr>Influenza Viruses</vt:lpstr>
      <vt:lpstr>Influenza: An Ever-Changing Virus</vt:lpstr>
      <vt:lpstr>Influenza: An Ever-Changing Virus</vt:lpstr>
      <vt:lpstr>Tracking Influenza</vt:lpstr>
      <vt:lpstr>Why do we want to track influenza?</vt:lpstr>
      <vt:lpstr>Key Indicators</vt:lpstr>
      <vt:lpstr>Virus Surveillance</vt:lpstr>
      <vt:lpstr>Virus Surveillance</vt:lpstr>
      <vt:lpstr>Disease Surveillance</vt:lpstr>
      <vt:lpstr> Summary of the Geographic Spread of Influenza </vt:lpstr>
      <vt:lpstr>Outpatient Illness Surveillance </vt:lpstr>
      <vt:lpstr>Hospitalization Surveillance – Emerging Infections Program (EIP)</vt:lpstr>
      <vt:lpstr>Mortality Surveillance</vt:lpstr>
      <vt:lpstr>Preparing for a Pandemic </vt:lpstr>
      <vt:lpstr>Preparing for a Pandemic</vt:lpstr>
      <vt:lpstr>Preparing for a Pandemic</vt:lpstr>
      <vt:lpstr>Preparing for a Pandemic</vt:lpstr>
      <vt:lpstr>Actions for Diagnostic Preparedness</vt:lpstr>
      <vt:lpstr>Enhanced Laboratory Detection</vt:lpstr>
      <vt:lpstr>Enhanced Virus Surveillance</vt:lpstr>
      <vt:lpstr>Increasing Detection of Swine Influenza</vt:lpstr>
      <vt:lpstr>Detection of  2009 H1N1 Virus</vt:lpstr>
      <vt:lpstr>Detection of 2009 H1N1 Virus</vt:lpstr>
      <vt:lpstr>Novel Swine Influenza Detected </vt:lpstr>
      <vt:lpstr>Novel Swine Influenza Detected</vt:lpstr>
      <vt:lpstr>Slide 37</vt:lpstr>
      <vt:lpstr>Surveillance Systems</vt:lpstr>
      <vt:lpstr>Impact of 2009 H1N1 </vt:lpstr>
      <vt:lpstr>Impact of 2009 H1N1 Flu</vt:lpstr>
      <vt:lpstr>Slide 41</vt:lpstr>
      <vt:lpstr>Characteristics of 2009 H1N1 Influenza April 15, 2009 to April 10, 2010</vt:lpstr>
      <vt:lpstr>Groups at Increased Risk of Severe Influenza (2009 H1N1)</vt:lpstr>
      <vt:lpstr>2009 H1N1 Hospitalizations Frequency of Underlying Conditions in Adults  EIP April 15, 2009 – February 16, 2010 (n=4,987)</vt:lpstr>
      <vt:lpstr>Underlying conditions among hospitalized patients and those who died from H1N1 compared to the general population</vt:lpstr>
      <vt:lpstr>Obesity: a New Risk Factor  for Severe Illness due to 2009 H1N1</vt:lpstr>
      <vt:lpstr>Age-adjusted and Season-specific 2009 H1N1 Influenza-related Hospitalization Rates (per 100,000) by race &amp; ethnicity –  Emerging Infections Program, 2009-10</vt:lpstr>
      <vt:lpstr>2009 H1N1 Cumulative Lab-Confirmed Death Rate, by Age Group – April 2009 through March 27, 2010</vt:lpstr>
      <vt:lpstr>2009 H1N1 Accomplishments</vt:lpstr>
      <vt:lpstr>2009 H1N1 Accomplishments</vt:lpstr>
      <vt:lpstr>2009 H1N1 Accomplishments</vt:lpstr>
      <vt:lpstr>2009 H1N1 Accomplishments</vt:lpstr>
      <vt:lpstr>2009 H1N1 Accomplishments</vt:lpstr>
      <vt:lpstr>2009 H1N1 Accomplishments</vt:lpstr>
      <vt:lpstr>2009 H1N1 Accomplishments</vt:lpstr>
      <vt:lpstr>2009 H1N1 Accomplishments</vt:lpstr>
      <vt:lpstr>2009 H1N1 Accomplishments</vt:lpstr>
      <vt:lpstr>2009 H1N1 Accomplishments</vt:lpstr>
      <vt:lpstr>2009 H1N1 Accomplishments</vt:lpstr>
      <vt:lpstr>2009 H1N1 Accomplishments</vt:lpstr>
      <vt:lpstr>2009 H1N1 Accomplishments</vt:lpstr>
      <vt:lpstr>2009 H1N1 Accomplishments</vt:lpstr>
      <vt:lpstr>2009 H1N1 Accomplishments</vt:lpstr>
      <vt:lpstr>2009 H1N1 Accomplishments</vt:lpstr>
      <vt:lpstr>2009 H1N1 Accomplishments</vt:lpstr>
      <vt:lpstr>2009 H1N1 Accomplishments</vt:lpstr>
      <vt:lpstr>2009 H1N1 Accomplishments</vt:lpstr>
      <vt:lpstr>2009 H1N1 Accomplishments Communication During the Pandemic</vt:lpstr>
      <vt:lpstr>2009 H1N1 Accomplishments</vt:lpstr>
      <vt:lpstr>2009 H1N1 Accomplishments</vt:lpstr>
      <vt:lpstr>2009 H1N1 Accomplishments</vt:lpstr>
      <vt:lpstr>2009 H1N1 Accomplishments</vt:lpstr>
      <vt:lpstr>2009 H1N1 Accomplishments</vt:lpstr>
      <vt:lpstr>2009 H1N1 Accomplishments</vt:lpstr>
      <vt:lpstr> Where are we now? </vt:lpstr>
      <vt:lpstr>What You Can Do</vt:lpstr>
      <vt:lpstr>Resources</vt:lpstr>
    </vt:vector>
  </TitlesOfParts>
  <Company>CDC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Myriad Pro, Bold, Shadow, 28pt</dc:title>
  <dc:creator>Centers for Disease Control &amp; Prevention</dc:creator>
  <cp:lastModifiedBy>Centers for Disease Control &amp; Prevention</cp:lastModifiedBy>
  <cp:revision>101</cp:revision>
  <dcterms:created xsi:type="dcterms:W3CDTF">2010-11-29T20:39:24Z</dcterms:created>
  <dcterms:modified xsi:type="dcterms:W3CDTF">2010-12-06T21:26:18Z</dcterms:modified>
</cp:coreProperties>
</file>