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handoutMasterIdLst>
    <p:handoutMasterId r:id="rId44"/>
  </p:handoutMasterIdLst>
  <p:sldIdLst>
    <p:sldId id="358" r:id="rId2"/>
    <p:sldId id="315" r:id="rId3"/>
    <p:sldId id="304" r:id="rId4"/>
    <p:sldId id="275" r:id="rId5"/>
    <p:sldId id="318" r:id="rId6"/>
    <p:sldId id="357" r:id="rId7"/>
    <p:sldId id="356" r:id="rId8"/>
    <p:sldId id="354" r:id="rId9"/>
    <p:sldId id="310" r:id="rId10"/>
    <p:sldId id="359" r:id="rId11"/>
    <p:sldId id="360" r:id="rId12"/>
    <p:sldId id="361" r:id="rId13"/>
    <p:sldId id="320" r:id="rId14"/>
    <p:sldId id="325" r:id="rId15"/>
    <p:sldId id="284" r:id="rId16"/>
    <p:sldId id="285" r:id="rId17"/>
    <p:sldId id="307" r:id="rId18"/>
    <p:sldId id="362" r:id="rId19"/>
    <p:sldId id="363" r:id="rId20"/>
    <p:sldId id="364" r:id="rId21"/>
    <p:sldId id="365" r:id="rId22"/>
    <p:sldId id="366" r:id="rId23"/>
    <p:sldId id="308" r:id="rId24"/>
    <p:sldId id="289" r:id="rId25"/>
    <p:sldId id="332" r:id="rId26"/>
    <p:sldId id="333" r:id="rId27"/>
    <p:sldId id="334" r:id="rId28"/>
    <p:sldId id="290" r:id="rId29"/>
    <p:sldId id="335" r:id="rId30"/>
    <p:sldId id="337" r:id="rId31"/>
    <p:sldId id="338" r:id="rId32"/>
    <p:sldId id="291" r:id="rId33"/>
    <p:sldId id="339" r:id="rId34"/>
    <p:sldId id="340" r:id="rId35"/>
    <p:sldId id="343" r:id="rId36"/>
    <p:sldId id="367" r:id="rId37"/>
    <p:sldId id="368" r:id="rId38"/>
    <p:sldId id="369" r:id="rId39"/>
    <p:sldId id="370" r:id="rId40"/>
    <p:sldId id="348" r:id="rId41"/>
    <p:sldId id="296" r:id="rId42"/>
  </p:sldIdLst>
  <p:sldSz cx="6099175" cy="4572000"/>
  <p:notesSz cx="6858000" cy="9144000"/>
  <p:defaultTextStyle>
    <a:defPPr>
      <a:defRPr lang="en-US"/>
    </a:defPPr>
    <a:lvl1pPr algn="l" rtl="0" fontAlgn="base">
      <a:spcBef>
        <a:spcPct val="0"/>
      </a:spcBef>
      <a:spcAft>
        <a:spcPct val="0"/>
      </a:spcAft>
      <a:defRPr sz="1600" kern="1200">
        <a:solidFill>
          <a:schemeClr val="tx1"/>
        </a:solidFill>
        <a:latin typeface="Times New Roman" charset="0"/>
        <a:ea typeface="+mn-ea"/>
        <a:cs typeface="+mn-cs"/>
      </a:defRPr>
    </a:lvl1pPr>
    <a:lvl2pPr marL="304861" algn="l" rtl="0" fontAlgn="base">
      <a:spcBef>
        <a:spcPct val="0"/>
      </a:spcBef>
      <a:spcAft>
        <a:spcPct val="0"/>
      </a:spcAft>
      <a:defRPr sz="1600" kern="1200">
        <a:solidFill>
          <a:schemeClr val="tx1"/>
        </a:solidFill>
        <a:latin typeface="Times New Roman" charset="0"/>
        <a:ea typeface="+mn-ea"/>
        <a:cs typeface="+mn-cs"/>
      </a:defRPr>
    </a:lvl2pPr>
    <a:lvl3pPr marL="609722" algn="l" rtl="0" fontAlgn="base">
      <a:spcBef>
        <a:spcPct val="0"/>
      </a:spcBef>
      <a:spcAft>
        <a:spcPct val="0"/>
      </a:spcAft>
      <a:defRPr sz="1600" kern="1200">
        <a:solidFill>
          <a:schemeClr val="tx1"/>
        </a:solidFill>
        <a:latin typeface="Times New Roman" charset="0"/>
        <a:ea typeface="+mn-ea"/>
        <a:cs typeface="+mn-cs"/>
      </a:defRPr>
    </a:lvl3pPr>
    <a:lvl4pPr marL="914583" algn="l" rtl="0" fontAlgn="base">
      <a:spcBef>
        <a:spcPct val="0"/>
      </a:spcBef>
      <a:spcAft>
        <a:spcPct val="0"/>
      </a:spcAft>
      <a:defRPr sz="1600" kern="1200">
        <a:solidFill>
          <a:schemeClr val="tx1"/>
        </a:solidFill>
        <a:latin typeface="Times New Roman" charset="0"/>
        <a:ea typeface="+mn-ea"/>
        <a:cs typeface="+mn-cs"/>
      </a:defRPr>
    </a:lvl4pPr>
    <a:lvl5pPr marL="1219444" algn="l" rtl="0" fontAlgn="base">
      <a:spcBef>
        <a:spcPct val="0"/>
      </a:spcBef>
      <a:spcAft>
        <a:spcPct val="0"/>
      </a:spcAft>
      <a:defRPr sz="1600" kern="1200">
        <a:solidFill>
          <a:schemeClr val="tx1"/>
        </a:solidFill>
        <a:latin typeface="Times New Roman" charset="0"/>
        <a:ea typeface="+mn-ea"/>
        <a:cs typeface="+mn-cs"/>
      </a:defRPr>
    </a:lvl5pPr>
    <a:lvl6pPr marL="1524305" algn="l" defTabSz="609722" rtl="0" eaLnBrk="1" latinLnBrk="0" hangingPunct="1">
      <a:defRPr sz="1600" kern="1200">
        <a:solidFill>
          <a:schemeClr val="tx1"/>
        </a:solidFill>
        <a:latin typeface="Times New Roman" charset="0"/>
        <a:ea typeface="+mn-ea"/>
        <a:cs typeface="+mn-cs"/>
      </a:defRPr>
    </a:lvl6pPr>
    <a:lvl7pPr marL="1829166" algn="l" defTabSz="609722" rtl="0" eaLnBrk="1" latinLnBrk="0" hangingPunct="1">
      <a:defRPr sz="1600" kern="1200">
        <a:solidFill>
          <a:schemeClr val="tx1"/>
        </a:solidFill>
        <a:latin typeface="Times New Roman" charset="0"/>
        <a:ea typeface="+mn-ea"/>
        <a:cs typeface="+mn-cs"/>
      </a:defRPr>
    </a:lvl7pPr>
    <a:lvl8pPr marL="2134027" algn="l" defTabSz="609722" rtl="0" eaLnBrk="1" latinLnBrk="0" hangingPunct="1">
      <a:defRPr sz="1600" kern="1200">
        <a:solidFill>
          <a:schemeClr val="tx1"/>
        </a:solidFill>
        <a:latin typeface="Times New Roman" charset="0"/>
        <a:ea typeface="+mn-ea"/>
        <a:cs typeface="+mn-cs"/>
      </a:defRPr>
    </a:lvl8pPr>
    <a:lvl9pPr marL="2438888" algn="l" defTabSz="609722" rtl="0" eaLnBrk="1" latinLnBrk="0" hangingPunct="1">
      <a:defRPr sz="16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7" autoAdjust="0"/>
    <p:restoredTop sz="86376" autoAdjust="0"/>
  </p:normalViewPr>
  <p:slideViewPr>
    <p:cSldViewPr>
      <p:cViewPr varScale="1">
        <p:scale>
          <a:sx n="122" d="100"/>
          <a:sy n="122" d="100"/>
        </p:scale>
        <p:origin x="-294" y="-102"/>
      </p:cViewPr>
      <p:guideLst>
        <p:guide orient="horz" pos="1440"/>
        <p:guide pos="1921"/>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122" y="64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99DD27-B234-4C3F-BA52-1C9F03EDB446}">
      <dsp:nvSpPr>
        <dsp:cNvPr id="0" name=""/>
        <dsp:cNvSpPr/>
      </dsp:nvSpPr>
      <dsp:spPr>
        <a:xfrm rot="5400000">
          <a:off x="2579251" y="-905498"/>
          <a:ext cx="1163048" cy="29748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b="1" kern="1200" dirty="0" smtClean="0">
              <a:solidFill>
                <a:schemeClr val="tx2"/>
              </a:solidFill>
            </a:rPr>
            <a:t>Numbers - data which can be measured.  </a:t>
          </a:r>
          <a:endParaRPr lang="en-US" sz="1300" b="1" kern="1200" dirty="0">
            <a:solidFill>
              <a:schemeClr val="tx2"/>
            </a:solidFill>
          </a:endParaRPr>
        </a:p>
        <a:p>
          <a:pPr marL="114300" lvl="1" indent="-114300" algn="l" defTabSz="577850">
            <a:lnSpc>
              <a:spcPct val="90000"/>
            </a:lnSpc>
            <a:spcBef>
              <a:spcPct val="0"/>
            </a:spcBef>
            <a:spcAft>
              <a:spcPct val="15000"/>
            </a:spcAft>
            <a:buChar char="••"/>
          </a:pPr>
          <a:r>
            <a:rPr lang="en-US" sz="1300" b="1" kern="1200" dirty="0" smtClean="0">
              <a:solidFill>
                <a:schemeClr val="tx2"/>
              </a:solidFill>
            </a:rPr>
            <a:t>Length, height, area, volume, weight, speed, time, temperature, humidity, sound levels, cost.</a:t>
          </a:r>
          <a:endParaRPr lang="en-US" sz="1300" b="1" kern="1200" dirty="0">
            <a:solidFill>
              <a:schemeClr val="tx2"/>
            </a:solidFill>
          </a:endParaRPr>
        </a:p>
      </dsp:txBody>
      <dsp:txXfrm rot="5400000">
        <a:off x="2579251" y="-905498"/>
        <a:ext cx="1163048" cy="2974848"/>
      </dsp:txXfrm>
    </dsp:sp>
    <dsp:sp modelId="{E873B840-762D-43A3-8610-3B59A864F78F}">
      <dsp:nvSpPr>
        <dsp:cNvPr id="0" name=""/>
        <dsp:cNvSpPr/>
      </dsp:nvSpPr>
      <dsp:spPr>
        <a:xfrm>
          <a:off x="0" y="1227"/>
          <a:ext cx="1673352" cy="11613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Quantit</a:t>
          </a:r>
          <a:r>
            <a:rPr lang="en-US" sz="1600" kern="1200" dirty="0" smtClean="0"/>
            <a:t>ative</a:t>
          </a:r>
          <a:r>
            <a:rPr lang="en-US" sz="1600" b="0" kern="1200" dirty="0" smtClean="0"/>
            <a:t> </a:t>
          </a:r>
        </a:p>
        <a:p>
          <a:pPr lvl="0" algn="ctr" defTabSz="711200">
            <a:lnSpc>
              <a:spcPct val="90000"/>
            </a:lnSpc>
            <a:spcBef>
              <a:spcPct val="0"/>
            </a:spcBef>
            <a:spcAft>
              <a:spcPct val="35000"/>
            </a:spcAft>
          </a:pPr>
          <a:r>
            <a:rPr lang="en-US" sz="1600" b="0" kern="1200" dirty="0" smtClean="0"/>
            <a:t>→ </a:t>
          </a:r>
          <a:r>
            <a:rPr lang="en-US" sz="1600" b="1" kern="1200" dirty="0" smtClean="0"/>
            <a:t>Quantit</a:t>
          </a:r>
          <a:r>
            <a:rPr lang="en-US" sz="1600" kern="1200" dirty="0" smtClean="0"/>
            <a:t>y</a:t>
          </a:r>
          <a:r>
            <a:rPr lang="en-US" sz="1900" kern="1200" dirty="0" smtClean="0"/>
            <a:t> </a:t>
          </a:r>
          <a:endParaRPr lang="en-US" sz="1900" kern="1200" dirty="0"/>
        </a:p>
      </dsp:txBody>
      <dsp:txXfrm>
        <a:off x="0" y="1227"/>
        <a:ext cx="1673352" cy="1161397"/>
      </dsp:txXfrm>
    </dsp:sp>
    <dsp:sp modelId="{5F29EF8B-245D-4B88-A3D2-30B7C3AECA53}">
      <dsp:nvSpPr>
        <dsp:cNvPr id="0" name=""/>
        <dsp:cNvSpPr/>
      </dsp:nvSpPr>
      <dsp:spPr>
        <a:xfrm rot="5400000">
          <a:off x="2474119" y="460062"/>
          <a:ext cx="1373312" cy="297484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b="1" kern="1200" dirty="0" smtClean="0">
              <a:solidFill>
                <a:schemeClr val="tx2"/>
              </a:solidFill>
            </a:rPr>
            <a:t>Descriptions - data can be observed but not measured. </a:t>
          </a:r>
          <a:endParaRPr lang="en-US" sz="1300" b="1" kern="1200" dirty="0">
            <a:solidFill>
              <a:schemeClr val="tx2"/>
            </a:solidFill>
          </a:endParaRPr>
        </a:p>
        <a:p>
          <a:pPr marL="114300" lvl="1" indent="-114300" algn="l" defTabSz="577850">
            <a:lnSpc>
              <a:spcPct val="90000"/>
            </a:lnSpc>
            <a:spcBef>
              <a:spcPct val="0"/>
            </a:spcBef>
            <a:spcAft>
              <a:spcPct val="15000"/>
            </a:spcAft>
            <a:buChar char="••"/>
          </a:pPr>
          <a:r>
            <a:rPr lang="en-US" sz="1300" b="1" kern="1200" dirty="0" smtClean="0">
              <a:solidFill>
                <a:schemeClr val="tx2"/>
              </a:solidFill>
            </a:rPr>
            <a:t>Colors, textures, smells, tastes, appearance, beauty, etc.</a:t>
          </a:r>
          <a:endParaRPr lang="en-US" sz="1300" b="1" kern="1200" dirty="0">
            <a:solidFill>
              <a:schemeClr val="tx2"/>
            </a:solidFill>
          </a:endParaRPr>
        </a:p>
      </dsp:txBody>
      <dsp:txXfrm rot="5400000">
        <a:off x="2474119" y="460062"/>
        <a:ext cx="1373312" cy="2974848"/>
      </dsp:txXfrm>
    </dsp:sp>
    <dsp:sp modelId="{C2A80911-A517-4048-997F-E060FA8BC769}">
      <dsp:nvSpPr>
        <dsp:cNvPr id="0" name=""/>
        <dsp:cNvSpPr/>
      </dsp:nvSpPr>
      <dsp:spPr>
        <a:xfrm>
          <a:off x="0" y="1313316"/>
          <a:ext cx="1673352" cy="1268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dirty="0" smtClean="0"/>
            <a:t>Qualitative </a:t>
          </a:r>
        </a:p>
        <a:p>
          <a:pPr lvl="0" algn="ctr" defTabSz="711200">
            <a:lnSpc>
              <a:spcPct val="90000"/>
            </a:lnSpc>
            <a:spcBef>
              <a:spcPct val="0"/>
            </a:spcBef>
            <a:spcAft>
              <a:spcPct val="35000"/>
            </a:spcAft>
          </a:pPr>
          <a:r>
            <a:rPr lang="en-US" sz="1600" kern="1200" dirty="0" smtClean="0"/>
            <a:t>→ </a:t>
          </a:r>
          <a:r>
            <a:rPr lang="en-US" sz="1600" b="1" kern="1200" dirty="0" smtClean="0"/>
            <a:t>Quality</a:t>
          </a:r>
          <a:endParaRPr lang="en-US" sz="1600" b="1" kern="1200" dirty="0"/>
        </a:p>
      </dsp:txBody>
      <dsp:txXfrm>
        <a:off x="0" y="1313316"/>
        <a:ext cx="1673352" cy="1268340"/>
      </dsp:txXfrm>
    </dsp:sp>
  </dsp:spTree>
</dsp:drawing>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337256-5764-4897-8A0D-519863F02C3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000">
                <a:latin typeface="Arial" pitchFamily="34" charset="0"/>
                <a:cs typeface="Arial" pitchFamily="34" charset="0"/>
              </a:defRPr>
            </a:lvl1pPr>
          </a:lstStyle>
          <a:p>
            <a:fld id="{3EAC45AD-F9E6-458A-BF6F-64090D6C3C5E}" type="slidenum">
              <a:rPr lang="en-US" smtClean="0"/>
              <a:pPr/>
              <a:t>‹#›</a:t>
            </a:fld>
            <a:endParaRPr lang="en-US" dirty="0"/>
          </a:p>
        </p:txBody>
      </p:sp>
      <p:sp>
        <p:nvSpPr>
          <p:cNvPr id="8" name="Footer Placeholder 7"/>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Tree>
  </p:cSld>
  <p:clrMap bg1="lt1" tx1="dk1" bg2="lt2" tx2="dk2" accent1="accent1" accent2="accent2" accent3="accent3" accent4="accent4" accent5="accent5" accent6="accent6" hlink="hlink" folHlink="folHlink"/>
  <p:notesStyle>
    <a:lvl1pPr marL="0" algn="l" defTabSz="609722" rtl="0" eaLnBrk="1" latinLnBrk="0" hangingPunct="1">
      <a:defRPr sz="1200" kern="1200">
        <a:solidFill>
          <a:schemeClr val="tx1"/>
        </a:solidFill>
        <a:latin typeface="+mn-lt"/>
        <a:ea typeface="+mn-ea"/>
        <a:cs typeface="+mn-cs"/>
      </a:defRPr>
    </a:lvl1pPr>
    <a:lvl2pPr marL="304861" algn="l" defTabSz="609722" rtl="0" eaLnBrk="1" latinLnBrk="0" hangingPunct="1">
      <a:defRPr sz="1200" kern="1200">
        <a:solidFill>
          <a:schemeClr val="tx1"/>
        </a:solidFill>
        <a:latin typeface="+mn-lt"/>
        <a:ea typeface="+mn-ea"/>
        <a:cs typeface="+mn-cs"/>
      </a:defRPr>
    </a:lvl2pPr>
    <a:lvl3pPr marL="609722" algn="l" defTabSz="609722" rtl="0" eaLnBrk="1" latinLnBrk="0" hangingPunct="1">
      <a:defRPr sz="1200" kern="1200">
        <a:solidFill>
          <a:schemeClr val="tx1"/>
        </a:solidFill>
        <a:latin typeface="+mn-lt"/>
        <a:ea typeface="+mn-ea"/>
        <a:cs typeface="+mn-cs"/>
      </a:defRPr>
    </a:lvl3pPr>
    <a:lvl4pPr marL="914583" algn="l" defTabSz="609722" rtl="0" eaLnBrk="1" latinLnBrk="0" hangingPunct="1">
      <a:defRPr sz="1200" kern="1200">
        <a:solidFill>
          <a:schemeClr val="tx1"/>
        </a:solidFill>
        <a:latin typeface="+mn-lt"/>
        <a:ea typeface="+mn-ea"/>
        <a:cs typeface="+mn-cs"/>
      </a:defRPr>
    </a:lvl4pPr>
    <a:lvl5pPr marL="1219444" algn="l" defTabSz="609722" rtl="0" eaLnBrk="1" latinLnBrk="0" hangingPunct="1">
      <a:defRPr sz="1200" kern="1200">
        <a:solidFill>
          <a:schemeClr val="tx1"/>
        </a:solidFill>
        <a:latin typeface="+mn-lt"/>
        <a:ea typeface="+mn-ea"/>
        <a:cs typeface="+mn-cs"/>
      </a:defRPr>
    </a:lvl5pPr>
    <a:lvl6pPr marL="1524305" algn="l" defTabSz="609722" rtl="0" eaLnBrk="1" latinLnBrk="0" hangingPunct="1">
      <a:defRPr sz="800" kern="1200">
        <a:solidFill>
          <a:schemeClr val="tx1"/>
        </a:solidFill>
        <a:latin typeface="+mn-lt"/>
        <a:ea typeface="+mn-ea"/>
        <a:cs typeface="+mn-cs"/>
      </a:defRPr>
    </a:lvl6pPr>
    <a:lvl7pPr marL="1829166" algn="l" defTabSz="609722" rtl="0" eaLnBrk="1" latinLnBrk="0" hangingPunct="1">
      <a:defRPr sz="800" kern="1200">
        <a:solidFill>
          <a:schemeClr val="tx1"/>
        </a:solidFill>
        <a:latin typeface="+mn-lt"/>
        <a:ea typeface="+mn-ea"/>
        <a:cs typeface="+mn-cs"/>
      </a:defRPr>
    </a:lvl7pPr>
    <a:lvl8pPr marL="2134027" algn="l" defTabSz="609722" rtl="0" eaLnBrk="1" latinLnBrk="0" hangingPunct="1">
      <a:defRPr sz="800" kern="1200">
        <a:solidFill>
          <a:schemeClr val="tx1"/>
        </a:solidFill>
        <a:latin typeface="+mn-lt"/>
        <a:ea typeface="+mn-ea"/>
        <a:cs typeface="+mn-cs"/>
      </a:defRPr>
    </a:lvl8pPr>
    <a:lvl9pPr marL="2438888" algn="l" defTabSz="609722"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50" kern="1200" dirty="0" smtClean="0">
                <a:solidFill>
                  <a:schemeClr val="tx1"/>
                </a:solidFill>
                <a:latin typeface="+mn-lt"/>
                <a:ea typeface="+mn-ea"/>
                <a:cs typeface="+mn-cs"/>
              </a:rPr>
              <a:t>At this point you’ve described your program, you’ve set your evaluation focus, you’ve defined at least at a high level your evaluation questions.  The next step you’re going to take is to make choices about data collection sources and methods, but before you do that you’re going to need to approach this idea of setting indicators and decide whether you need indicators or not. </a:t>
            </a:r>
            <a:endParaRPr lang="en-US" sz="1050"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 me illustrate how all these steps fit together.  So here’s an intervention we did called provider education and immunization whose goal was to get private providers to be doing more immunizations.  We went through the process of describing the logic model, setting the focus, we decided that there were two independent evaluation focuses and when we combine them together, these are the parts of the logic model that were most prominent, right?  So these boxes in red here are the things we determined were the elements of the program that needed to be part of our evaluation focus.</a:t>
            </a:r>
          </a:p>
          <a:p>
            <a:endParaRPr lang="en-US" dirty="0" smtClean="0"/>
          </a:p>
          <a:p>
            <a:r>
              <a:rPr lang="en-US" dirty="0" smtClean="0"/>
              <a:t>What I do next is I convert that into a very simple measurement table.  On the left hand side I’ve simply repeated the content of those boxes from the evaluation logic model.  On the right hand side I’ve converted each of these into the indicators.  Now this is busier than you’re ever going to have time to look at right now so I want to focus At this point you’ve described your program, you’ve set your evaluation focus, you’ve defined at least at a high your attention on just those elements that are in bold.  So I took two elements from that logic model</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one was the outcome providers that attend trainings and rounds.  Notice I have four indicators for that.  Why don’t I just have one?  Well, in this case it’s because there are a lot of nuances of who I wanted those trainings and one indicator wouldn’t get it.  I’m certainly interested in do a lot of people show up or does nobody show up.  But I’m also interested in who actually stays and completes it.  That may be the power of this training.  It may be that there’s really an element of the disciplines I want represented there. I don’t just want all infectious disease providers, I may also want nurses or nurse practitioners.  And the final one was perhaps this is a case where I’m trying to change the norm throughout the state.  In that case I need to reach a tipping point of participants from every region of the state.  I’m not advocating any one of these indicators, I’m just pointing out how valid some, most or all of these would be depending upon your situation.</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 bolded area is another outcome.  Providers that receive and use the toolkit, and here I chose multiple indicators but for a completely different reason.  Here I can measure it by asking the providers if they used the toolkit or not perhaps there’s some sort of survey.  But perhaps I don’t trust their response.  I think they’re not going to tell me the truth because they want to please me or they want to feel like the toolkit was useful, and so I added a second indicator which draws in another method called a call to action card.  A call to action card is something that shows up perhaps in the middle of the document offering an opportunity for more information or an opportunity to participate in a raffle, an opportunity to get a personal visit, or whatever.  The fact that someone fills it out and sends it in tells me here’s a provider that actually engaged at some level with the information. So here’s an example where multiple indicators are helpful.  They’re each getting at a slightly different nuance.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30" tIns="45720" rIns="9143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C265E87-D836-47DA-930E-9E8F97E55710}"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13</a:t>
            </a:fld>
            <a:endParaRPr lang="en-US" sz="1200" b="0" i="0" u="none" strike="noStrike" kern="1200" cap="none" spc="0" baseline="0">
              <a:solidFill>
                <a:srgbClr val="000000"/>
              </a:solidFill>
              <a:uFillTx/>
              <a:latin typeface="Times" pitchFamily="18"/>
            </a:endParaRPr>
          </a:p>
        </p:txBody>
      </p:sp>
      <p:sp>
        <p:nvSpPr>
          <p:cNvPr id="5" name="Slide Image Placeholder 4"/>
          <p:cNvSpPr>
            <a:spLocks noGrp="1" noRot="1" noChangeAspect="1"/>
          </p:cNvSpPr>
          <p:nvPr>
            <p:ph type="sldImg"/>
          </p:nvPr>
        </p:nvSpPr>
        <p:spPr/>
      </p:sp>
      <p:sp>
        <p:nvSpPr>
          <p:cNvPr id="6" name="Notes Placeholder 5"/>
          <p:cNvSpPr>
            <a:spLocks noGrp="1"/>
          </p:cNvSpPr>
          <p:nvPr>
            <p:ph type="body" idx="1"/>
          </p:nvPr>
        </p:nvSpPr>
        <p:spPr/>
        <p:txBody>
          <a:bodyPr>
            <a:normAutofit/>
          </a:bodyPr>
          <a:lstStyle/>
          <a:p>
            <a:r>
              <a:rPr lang="en-US" dirty="0" smtClean="0"/>
              <a:t>Now, when we turn from indicators to actually choosing data collection sources, as in every step of our framework, the goal is always seeking use of findings.  So the collection choices we’re going to make here are which data collection choices are most going to lead the actual use of findings by the people for whom these findings are being collected.  And of course, as always, the standards are going to play a role in this.  Now, you’ll notice when we talk about steps four and five of our framework that we don’t call them collect data and analyze data even though those are really the core tasks, but rather gather credible evidence and justify conclusions.  Why?  Because the groundwork we laid in those earlier steps means we’re not just collecting data, we’re collecting data we know to be credible to the audience.  That fact is going to lead us to some data collection sources and methods and not others.  Likewise, when we analyze data, at this point we know already the prism of values, expectations and preferences people are going to interpret that data through.  That’s going to help us make sure we’re producing data that justify our conclusions.</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we think about characterizing data collection methods and sources, there are three main ways.  Qualitative and quantitative is probably the one you’re most familiar with but I want to touch on each of these because we’ll see how they come into play when we use some examples. The first is primary versus secondary.  When I’m collecting the data for the first time for purposes of my project, I’m collecting primary data.  On the other hand, there are occasions where I’m able to draw on existing data sources like the census or surveillance data or BRFSS or wire BS and those are called secondary data.  They don’t exist for my program but I’m able to use them in my evaluation.  The second distinction is obtrusive versus unobtrusive measures to what degree does the respondent know that data are being collected on them.  Now there are cases where obtrusiveness doesn’t matter.  When I’m filling out a survey, I clearly know I’m being probed for my attitudes and beliefs and it may matter, it may not, and what I write down is my survey response.  In other cases, I may be worrying about a sensitive issue and it’s of the essence that I collect the data in a way that is unobtrusive and so I look for ways to collect things passively or through secondary data, or in some other way where the respondent is not aware of it, is not aware of data being collected on them.  The most common way we think about data are quantitative and qualitative.  Again, these terms are exactly what they imply.</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30" tIns="45720" rIns="9143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2541C5A-CEC3-4E45-B37D-F4D289DA94B0}"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15</a:t>
            </a:fld>
            <a:endParaRPr lang="en-US" sz="1200" b="0" i="0" u="none" strike="noStrike" kern="1200" cap="none" spc="0" baseline="0">
              <a:solidFill>
                <a:srgbClr val="000000"/>
              </a:solidFill>
              <a:uFillTx/>
              <a:latin typeface="Times" pitchFamily="18"/>
            </a:endParaRPr>
          </a:p>
        </p:txBody>
      </p:sp>
      <p:sp>
        <p:nvSpPr>
          <p:cNvPr id="5" name="Slide Image Placeholder 4"/>
          <p:cNvSpPr>
            <a:spLocks noGrp="1" noRot="1" noChangeAspect="1"/>
          </p:cNvSpPr>
          <p:nvPr>
            <p:ph type="sldImg"/>
          </p:nvPr>
        </p:nvSpPr>
        <p:spPr/>
      </p:sp>
      <p:sp>
        <p:nvSpPr>
          <p:cNvPr id="6" name="Notes Placeholder 5"/>
          <p:cNvSpPr>
            <a:spLocks noGrp="1"/>
          </p:cNvSpPr>
          <p:nvPr>
            <p:ph type="body" idx="1"/>
          </p:nvPr>
        </p:nvSpPr>
        <p:spPr/>
        <p:txBody>
          <a:bodyPr>
            <a:normAutofit/>
          </a:bodyPr>
          <a:lstStyle/>
          <a:p>
            <a:r>
              <a:rPr lang="en-US" dirty="0" smtClean="0"/>
              <a:t>Quantitative refers to quantity, it’s data that are collected that deal with numbers and data which can be measured in some mathematical way-- height, volume, weight, speed, sorts of things. By contrast, qualitative data get at more abstract or subjective qualities.  So here we’re dealing with descriptions.  We can observe the data but we can’t necessarily measure them-- colors, textures, tastes, appearance, beauty.  We can rank things on a scale of beauty but it’s not going to be the same kind of scale that I can say I’m twice as tall as somebody else.  Something might be smellier than something else but we can’t say this is twice as smelly as this other thing the way I might be twice as rich as someone else.</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30" tIns="45720" rIns="9143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EEBA091-D127-4728-A8DF-4D874E9F2EA2}"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16</a:t>
            </a:fld>
            <a:endParaRPr lang="en-US" sz="1200" b="0" i="0" u="none" strike="noStrike" kern="1200" cap="none" spc="0" baseline="0">
              <a:solidFill>
                <a:srgbClr val="000000"/>
              </a:solidFill>
              <a:uFillTx/>
              <a:latin typeface="Times" pitchFamily="18"/>
            </a:endParaRPr>
          </a:p>
        </p:txBody>
      </p:sp>
      <p:sp>
        <p:nvSpPr>
          <p:cNvPr id="5" name="Slide Image Placeholder 4"/>
          <p:cNvSpPr>
            <a:spLocks noGrp="1" noRot="1" noChangeAspect="1"/>
          </p:cNvSpPr>
          <p:nvPr>
            <p:ph type="sldImg"/>
          </p:nvPr>
        </p:nvSpPr>
        <p:spPr/>
      </p:sp>
      <p:sp>
        <p:nvSpPr>
          <p:cNvPr id="6" name="Notes Placeholder 5"/>
          <p:cNvSpPr>
            <a:spLocks noGrp="1"/>
          </p:cNvSpPr>
          <p:nvPr>
            <p:ph type="body" idx="1"/>
          </p:nvPr>
        </p:nvSpPr>
        <p:spPr/>
        <p:txBody>
          <a:bodyPr>
            <a:normAutofit/>
          </a:bodyPr>
          <a:lstStyle/>
          <a:p>
            <a:r>
              <a:rPr lang="en-US" dirty="0" smtClean="0"/>
              <a:t>How do we collect data?  There are four major sources of data people, documents, observation, and what we already talked about, secondary data.  The people side is the one we’re probably most familiar with.  We can collect it through surveys, we can collect it through interviews where we see the person one on one, we can do those interviews personally or we do them in groups, the focus group being the most obvious example of a group interview situation.  </a:t>
            </a:r>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marL="228580" lvl="2"/>
            <a:r>
              <a:rPr lang="en-US" dirty="0" smtClean="0"/>
              <a:t>How we decide which methods to choose is always going to be informed by our standards just like everything else we do in our evaluation framework and all the other decisions we made in this focus step.</a:t>
            </a:r>
            <a:endParaRPr lang="en-US" dirty="0" smtClean="0">
              <a:latin typeface="Times New Roman" pitchFamily="18"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30" tIns="45720" rIns="9143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D32CC78-2FF2-434B-96C3-E80C96ECECCC}"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18</a:t>
            </a:fld>
            <a:endParaRPr lang="en-US" sz="1200" b="0" i="0" u="none" strike="noStrike" kern="1200" cap="none" spc="0" baseline="0">
              <a:solidFill>
                <a:srgbClr val="000000"/>
              </a:solidFill>
              <a:uFillTx/>
              <a:latin typeface="Times" pitchFamily="18"/>
            </a:endParaRPr>
          </a:p>
        </p:txBody>
      </p:sp>
      <p:sp>
        <p:nvSpPr>
          <p:cNvPr id="5" name="Slide Image Placeholder 4"/>
          <p:cNvSpPr>
            <a:spLocks noGrp="1" noRot="1" noChangeAspect="1"/>
          </p:cNvSpPr>
          <p:nvPr>
            <p:ph type="sldImg"/>
          </p:nvPr>
        </p:nvSpPr>
        <p:spPr/>
      </p:sp>
      <p:sp>
        <p:nvSpPr>
          <p:cNvPr id="6" name="Notes Placeholder 5"/>
          <p:cNvSpPr>
            <a:spLocks noGrp="1"/>
          </p:cNvSpPr>
          <p:nvPr>
            <p:ph type="body" idx="1"/>
          </p:nvPr>
        </p:nvSpPr>
        <p:spPr/>
        <p:txBody>
          <a:bodyPr>
            <a:normAutofit/>
          </a:bodyPr>
          <a:lstStyle/>
          <a:p>
            <a:r>
              <a:rPr lang="en-US" dirty="0" smtClean="0"/>
              <a:t>Here are some common ways in which the standards play out.  So our standards are utility, feasibility, propriety and accuracy.</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30" tIns="45720" rIns="9143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D32CC78-2FF2-434B-96C3-E80C96ECECCC}"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19</a:t>
            </a:fld>
            <a:endParaRPr lang="en-US" sz="1200" b="0" i="0" u="none" strike="noStrike" kern="1200" cap="none" spc="0" baseline="0">
              <a:solidFill>
                <a:srgbClr val="000000"/>
              </a:solidFill>
              <a:uFillTx/>
              <a:latin typeface="Times" pitchFamily="18"/>
            </a:endParaRPr>
          </a:p>
        </p:txBody>
      </p:sp>
      <p:sp>
        <p:nvSpPr>
          <p:cNvPr id="5" name="Slide Image Placeholder 4"/>
          <p:cNvSpPr>
            <a:spLocks noGrp="1" noRot="1" noChangeAspect="1"/>
          </p:cNvSpPr>
          <p:nvPr>
            <p:ph type="sldImg"/>
          </p:nvPr>
        </p:nvSpPr>
        <p:spPr/>
      </p:sp>
      <p:sp>
        <p:nvSpPr>
          <p:cNvPr id="6" name="Notes Placeholder 5"/>
          <p:cNvSpPr>
            <a:spLocks noGrp="1"/>
          </p:cNvSpPr>
          <p:nvPr>
            <p:ph type="body" idx="1"/>
          </p:nvPr>
        </p:nvSpPr>
        <p:spPr/>
        <p:txBody>
          <a:bodyPr>
            <a:normAutofit/>
          </a:bodyPr>
          <a:lstStyle/>
          <a:p>
            <a:r>
              <a:rPr lang="en-US" dirty="0" smtClean="0"/>
              <a:t>As it relates to choosing data collection methods and sources, utility is going to ask what is the purpose of the data collection. Does that lead us to choose this data source as opposed to another.</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55A2B44-F063-47B0-8B15-1CFEDF1437D0}"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2</a:t>
            </a:fld>
            <a:endParaRPr lang="en-US" sz="1200" b="0" i="0" u="none" strike="noStrike" kern="1200" cap="none" spc="0" baseline="0">
              <a:solidFill>
                <a:srgbClr val="000000"/>
              </a:solidFill>
              <a:uFillTx/>
              <a:latin typeface="Times" pitchFamily="18"/>
            </a:endParaRPr>
          </a:p>
        </p:txBody>
      </p:sp>
      <p:sp>
        <p:nvSpPr>
          <p:cNvPr id="4" name="Rectangle 3"/>
          <p:cNvSpPr txBox="1">
            <a:spLocks noGrp="1"/>
          </p:cNvSpPr>
          <p:nvPr>
            <p:ph type="body" sz="quarter" idx="1"/>
          </p:nvPr>
        </p:nvSpPr>
        <p:spPr/>
        <p:txBody>
          <a:bodyPr>
            <a:normAutofit/>
          </a:bodyPr>
          <a:lstStyle/>
          <a:p>
            <a:pPr lvl="0"/>
            <a:r>
              <a:rPr lang="en-US" sz="1050" dirty="0" smtClean="0"/>
              <a:t>So in this module we’re going to talk about the why and the how of developing indicators.  Then we’re going to use that to frame the choices we make about data collection and analysis, and then we’re going to talk a little bit at the very end about using mixed methods effectively.</a:t>
            </a:r>
            <a:endParaRPr lang="en-US" sz="1050" dirty="0"/>
          </a:p>
        </p:txBody>
      </p:sp>
      <p:sp>
        <p:nvSpPr>
          <p:cNvPr id="6" name="Slide Image Placeholder 5"/>
          <p:cNvSpPr>
            <a:spLocks noGrp="1" noRot="1" noChangeAspect="1"/>
          </p:cNvSpPr>
          <p:nvPr>
            <p:ph type="sldImg"/>
          </p:nvPr>
        </p:nvSpPr>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30" tIns="45720" rIns="9143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D32CC78-2FF2-434B-96C3-E80C96ECECCC}"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20</a:t>
            </a:fld>
            <a:endParaRPr lang="en-US" sz="1200" b="0" i="0" u="none" strike="noStrike" kern="1200" cap="none" spc="0" baseline="0">
              <a:solidFill>
                <a:srgbClr val="000000"/>
              </a:solidFill>
              <a:uFillTx/>
              <a:latin typeface="Times" pitchFamily="18"/>
            </a:endParaRPr>
          </a:p>
        </p:txBody>
      </p:sp>
      <p:sp>
        <p:nvSpPr>
          <p:cNvPr id="5" name="Slide Image Placeholder 4"/>
          <p:cNvSpPr>
            <a:spLocks noGrp="1" noRot="1" noChangeAspect="1"/>
          </p:cNvSpPr>
          <p:nvPr>
            <p:ph type="sldImg"/>
          </p:nvPr>
        </p:nvSpPr>
        <p:spPr/>
      </p:sp>
      <p:sp>
        <p:nvSpPr>
          <p:cNvPr id="6" name="Notes Placeholder 5"/>
          <p:cNvSpPr>
            <a:spLocks noGrp="1"/>
          </p:cNvSpPr>
          <p:nvPr>
            <p:ph type="body" idx="1"/>
          </p:nvPr>
        </p:nvSpPr>
        <p:spPr/>
        <p:txBody>
          <a:bodyPr>
            <a:normAutofit/>
          </a:bodyPr>
          <a:lstStyle/>
          <a:p>
            <a:r>
              <a:rPr lang="en-US" dirty="0" smtClean="0"/>
              <a:t>Feasibility is a really key one here. How much time and how much budget can I really throw to data collection.  That’s clearly going to influence whether we choose this method or that method.</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30" tIns="45720" rIns="9143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D32CC78-2FF2-434B-96C3-E80C96ECECCC}"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21</a:t>
            </a:fld>
            <a:endParaRPr lang="en-US" sz="1200" b="0" i="0" u="none" strike="noStrike" kern="1200" cap="none" spc="0" baseline="0">
              <a:solidFill>
                <a:srgbClr val="000000"/>
              </a:solidFill>
              <a:uFillTx/>
              <a:latin typeface="Times" pitchFamily="18"/>
            </a:endParaRPr>
          </a:p>
        </p:txBody>
      </p:sp>
      <p:sp>
        <p:nvSpPr>
          <p:cNvPr id="5" name="Slide Image Placeholder 4"/>
          <p:cNvSpPr>
            <a:spLocks noGrp="1" noRot="1" noChangeAspect="1"/>
          </p:cNvSpPr>
          <p:nvPr>
            <p:ph type="sldImg"/>
          </p:nvPr>
        </p:nvSpPr>
        <p:spPr/>
      </p:sp>
      <p:sp>
        <p:nvSpPr>
          <p:cNvPr id="6" name="Notes Placeholder 5"/>
          <p:cNvSpPr>
            <a:spLocks noGrp="1"/>
          </p:cNvSpPr>
          <p:nvPr>
            <p:ph type="body" idx="1"/>
          </p:nvPr>
        </p:nvSpPr>
        <p:spPr/>
        <p:txBody>
          <a:bodyPr>
            <a:normAutofit/>
          </a:bodyPr>
          <a:lstStyle/>
          <a:p>
            <a:r>
              <a:rPr lang="en-US" dirty="0" smtClean="0"/>
              <a:t>Propriety are the ethical concerns. Am I dealing with a sensitive issue such that I really need to worry for ethical reasons about anonymity or confidentiality.  Clearly that’s going to lead us to look at some data sources more than others.</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30" tIns="45720" rIns="9143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D32CC78-2FF2-434B-96C3-E80C96ECECCC}"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22</a:t>
            </a:fld>
            <a:endParaRPr lang="en-US" sz="1200" b="0" i="0" u="none" strike="noStrike" kern="1200" cap="none" spc="0" baseline="0">
              <a:solidFill>
                <a:srgbClr val="000000"/>
              </a:solidFill>
              <a:uFillTx/>
              <a:latin typeface="Times" pitchFamily="18"/>
            </a:endParaRPr>
          </a:p>
        </p:txBody>
      </p:sp>
      <p:sp>
        <p:nvSpPr>
          <p:cNvPr id="5" name="Slide Image Placeholder 4"/>
          <p:cNvSpPr>
            <a:spLocks noGrp="1" noRot="1" noChangeAspect="1"/>
          </p:cNvSpPr>
          <p:nvPr>
            <p:ph type="sldImg"/>
          </p:nvPr>
        </p:nvSpPr>
        <p:spPr/>
      </p:sp>
      <p:sp>
        <p:nvSpPr>
          <p:cNvPr id="6" name="Notes Placeholder 5"/>
          <p:cNvSpPr>
            <a:spLocks noGrp="1"/>
          </p:cNvSpPr>
          <p:nvPr>
            <p:ph type="body" idx="1"/>
          </p:nvPr>
        </p:nvSpPr>
        <p:spPr/>
        <p:txBody>
          <a:bodyPr>
            <a:normAutofit/>
          </a:bodyPr>
          <a:lstStyle/>
          <a:p>
            <a:r>
              <a:rPr lang="en-US" dirty="0" smtClean="0"/>
              <a:t>And then finally accuracy.  How accurate and valid do the data need to be in this situation this time.  Again, accuracy is going to be in the service of utility and feasibility as it always is but it’s going to help us decide this is the data collection method I need to use in this case.</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30" tIns="45720" rIns="9143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A312F37-744A-4646-852B-38E4D13B6CD2}"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23</a:t>
            </a:fld>
            <a:endParaRPr lang="en-US" sz="1200" b="0" i="0" u="none" strike="noStrike" kern="1200" cap="none" spc="0" baseline="0">
              <a:solidFill>
                <a:srgbClr val="000000"/>
              </a:solidFill>
              <a:uFillTx/>
              <a:latin typeface="Times" pitchFamily="18"/>
            </a:endParaRPr>
          </a:p>
        </p:txBody>
      </p:sp>
      <p:sp>
        <p:nvSpPr>
          <p:cNvPr id="5" name="Slide Image Placeholder 4"/>
          <p:cNvSpPr>
            <a:spLocks noGrp="1" noRot="1" noChangeAspect="1"/>
          </p:cNvSpPr>
          <p:nvPr>
            <p:ph type="sldImg"/>
          </p:nvPr>
        </p:nvSpPr>
        <p:spPr/>
      </p:sp>
      <p:sp>
        <p:nvSpPr>
          <p:cNvPr id="6" name="Notes Placeholder 5"/>
          <p:cNvSpPr>
            <a:spLocks noGrp="1"/>
          </p:cNvSpPr>
          <p:nvPr>
            <p:ph type="body" idx="1"/>
          </p:nvPr>
        </p:nvSpPr>
        <p:spPr/>
        <p:txBody>
          <a:bodyPr>
            <a:normAutofit/>
          </a:bodyPr>
          <a:lstStyle/>
          <a:p>
            <a:r>
              <a:rPr lang="en-US" dirty="0" smtClean="0"/>
              <a:t>Now, here’s a simple matrix I created which combines the last two sets of points we made.  In column one I’ve listed all the methods of data collection we’ve talked about.  The various types of surveys and personal interviews, focus groups, document review, observation.  And then at the bottom, secondary data.  Across the top I’ve talked a little bit about the criteria that might come into play when we make these data collection choices, and we can see how these crosswalk very easily to the evaluation standards.  Time and cost are clearly part of the feasibility standard.  Sensitive issues and Hawthorn Effect, clearly related to the accuracy standard.  If the issue is sensitive and/or someone is aware that they’re being observed, which is what the Hawthorn Effect is about clearly that may distort the accuracy of what they’re telling me.  And ethics, obviously just another statement, another way of stating the propriety standard.  So in any situation I’m always going to look at the criteria that are most relevant and I’m going to choose the methods and sources that maximize those criteria.</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here’s three examples.  I’m going to walk them through one by one.  In each case I’m going to tell you what we did and which of the criteria most came into play in making that decision.  These are all examples from real life from studies I was involved in the past.  In this study, the study was much broader than this but the one element I’m calling out here is we wanted a point of time estimate of the percentage of juniors in our subject high schools who had had a sexual encounter by the end of their junior year.  So at the end of the junior year we were doing this, we were trying to collect this data.</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Well, when I look at my matrix of data collection methods and sources, the thing I’m most worried about is this is a very sensitive issue and so when I look at the worst and the best methods of collecting this.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I had you and we could have a discussion, I bet we’d all conclude the worst method is going to be a focus group.  Why?  Because the introduction of peers is going to distort clearly what anyone says in response. So here’s a case where a point in time estimate really requires as much anonymity and separation from the respondent and the interviewer and other people as possible.  This is true for just about every point in time estimate we want on a sensitive issue.  We want to be as anonymous as possible so that we don’t distort the response of the person we’re collecting data on.</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in this case I’m probably going to go with a mail survey or a personal survey that they fill out.  I can sometimes draw on some of these newer techniques of phone surveys or personal interviews where the person is answering on a computer even though I’m there to be able to observe and probe if needed.</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contrast, I chose this second example because it’s also a sensitive issue but you’ll see that when you look at what we’re trying to get out of this, we choose completely different data sources.  So in this case a client gave me a sample of a survey they wanted to collect.  The survey asked very, very pointed questions related to had people been victimized by intimate partner violence, and the specifics of the last incident of intimate partner violence.  It was clearly something you would never get past an institution review board or human subjects.  When we asked the client, their response was that they were not at all interested in the percentage of people who had been victimized by intimate partner violence.  Rather, they wanted to identify enough people who had been incidents so they could get more understanding of the surrounding dynamics of the incident because they believe they could identify patterns in what would keep an incident from escalating and teach people coping mechanisms.</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case it’s a sensitive issue.  You might say, well gosh we should default to a survey and anonymity.  </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marL="228580" lvl="2"/>
            <a:r>
              <a:rPr lang="en-US" dirty="0" smtClean="0"/>
              <a:t>Indicator development is a bridge between the evaluation focus that you’ve already set and the data collection sources and methods that you’re going to choose.</a:t>
            </a:r>
            <a:endParaRPr lang="en-US" dirty="0" smtClean="0">
              <a:latin typeface="Times New Roman" pitchFamily="18" charset="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Well, in this case that’s exactly the worst choice for ethical reasons if nothing else.  Here, we want to understand the surrounding behavior, we want the opportunity to probe, so we want to move to something that creates a rapport and a relationship with the respondent.</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in this case I might use a personal interview.  In this case we had very little time to do this and so we used focus groups.  Now, we do that with some trepidation for fear that just like with our juniors in high school, the presence of other people would distort the response.  But in this case because we were trying to understand the dynamics of the incident, the presence of other people in a supportive environment actually helped us.  It gave us better results than we might have gotten even from a personal interview.</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third example, we have many, many ways of trying to reduce the led burden in households that have led poison kits.  One of the ways we try increasingly is to get the house holder to adopt fairly aggressive housekeeping and nutrition behaviors eating iron-rich foods, particularly greens, spinach, etc.  And adopting this very aggressive discipline of keeping the dust levels down in the house and vacuuming the house often using a special cleaning solution.  Now, our first intent was to collect this information by survey and ask someone say a year after participating in the intervention or a few months after participating in the intervention, the degree to which they adopted these housekeeping and nutrition behaviors.</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quickly discerned that this was going to lead to socially desirable responses.  The average parent is certainly not going to admit that no, they’re not dusting their house as often as they should, they’re not giving their kids as much spinach as they should because they know this is exactly what they need to do to reduce the led burden.</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while we did the survey, we had to supplement it with other more passive methods of measuring whether the behavior was being adopted or not.  We had two in play in different places.  One was more unsavory than the other but let me describe both of them. So in the first case we actually did a little bit of analysis of garbage.  A lot of our host folk were living in Brownstones, we could identify their garbage cans from other garbage cans.  Well, you can’t guarantee the spinach was eaten but you can guarantee from looking at the garbage that it was served.  Unless people poured the cleaning solution down the sink, the presence of an empty bottle tells you that someone is actually using the cleaning solution aggressively in their house.  Again, that gives you a little bit more certainty that the behavior has been adopted.  The second method, because investigating the garbage is such an unsavory invasion of privacy was we gave people coupons redeemable at the local stores.  Again, these were poor neighborhoods, people tended to shop at local convenient stores and not travel miles to the supermarket.  So it worked quite well for us.  People had coupons to redeem for the cleaning solution, for vacuum bags, for greens, for spinach.  And then we could monitor the redemption of those coupons.  Now there’s always the chance that the presence of the coupon destroyed the behavior but nevertheless we felt persuaded that if we were getting some evidence of redeeming coupons, people were actually adopting the behaviors.</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in all three cases you can see we have a fairly sensitive issue.  Did you lose your virginity, are you adopting aggressive housekeeping and nutrition behaviors, tell me more about the last incidence of intimate partner violence.  Yet in each case for different reasons we defaulted to different methods of collecting the data.</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let’s look at this matrix again and think again about our provider education and immunization example.</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remember, here are the indicators we came up with for the focus from our evaluation logic model and our eye is drawn to those two groups that I bolded.</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in this table I’ve simply put those same indicators in the left hand column and on the right hand side I’ve just told you where we might land with methods and sources.  And again, you might land someplace completely differently but I want to talk through how the criteria that we just talked about would play out here.  In the case of Did the right people attend the training? I wanted to know all kinds of things about the participants.  Luckily, this is something I can collect reasonably passively.  People have to sign in for the training, they have to register for the training in advance and so I can collect this pretty much passively, not that anyone would lie about these things anyway but I have this passive data collection source and it’s fairly easy to collect all those items that way.</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contrast with the providers, do they use the toolkit or not, here’s one issue where just like with the lead poisoning behavior of the parents, I’m a little bit worried I’ll get socially desirable responses.  So here I want to default to collecting the data in those two ways, the survey to get reported use of the toolkit but backed up an analysis of the propensity of people to submit these call to action cards.</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7101411-7129-4794-A0EE-BEFB85DAE47E}"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4</a:t>
            </a:fld>
            <a:endParaRPr lang="en-US" sz="1200" b="0" i="0" u="none" strike="noStrike" kern="1200" cap="none" spc="0" baseline="0">
              <a:solidFill>
                <a:srgbClr val="000000"/>
              </a:solidFill>
              <a:uFillTx/>
              <a:latin typeface="Times" pitchFamily="18"/>
            </a:endParaRPr>
          </a:p>
        </p:txBody>
      </p:sp>
      <p:sp>
        <p:nvSpPr>
          <p:cNvPr id="3" name="Rectangle 7"/>
          <p:cNvSpPr txBox="1"/>
          <p:nvPr/>
        </p:nvSpPr>
        <p:spPr>
          <a:xfrm>
            <a:off x="3886200" y="8686800"/>
            <a:ext cx="2971800" cy="457200"/>
          </a:xfrm>
          <a:prstGeom prst="rect">
            <a:avLst/>
          </a:prstGeom>
          <a:noFill/>
          <a:ln>
            <a:noFill/>
          </a:ln>
        </p:spPr>
        <p:txBody>
          <a:bodyPr vert="horz" wrap="square" lIns="91430" tIns="45720" rIns="9143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9997DDA-4535-4101-ACBF-4D3A735292EA}"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4</a:t>
            </a:fld>
            <a:endParaRPr lang="en-US" sz="1200" b="0" i="0" u="none" strike="noStrike" kern="1200" cap="none" spc="0" baseline="0">
              <a:solidFill>
                <a:srgbClr val="000000"/>
              </a:solidFill>
              <a:uFillTx/>
              <a:latin typeface="Times" pitchFamily="18"/>
            </a:endParaRPr>
          </a:p>
        </p:txBody>
      </p:sp>
      <p:sp>
        <p:nvSpPr>
          <p:cNvPr id="5" name="Rectangle 7"/>
          <p:cNvSpPr txBox="1"/>
          <p:nvPr/>
        </p:nvSpPr>
        <p:spPr>
          <a:xfrm>
            <a:off x="3884608" y="8685208"/>
            <a:ext cx="2971800" cy="457200"/>
          </a:xfrm>
          <a:prstGeom prst="rect">
            <a:avLst/>
          </a:prstGeom>
          <a:noFill/>
          <a:ln>
            <a:noFill/>
          </a:ln>
        </p:spPr>
        <p:txBody>
          <a:bodyPr vert="horz" wrap="square" lIns="90004" tIns="45006" rIns="90004" bIns="45006" anchor="b" anchorCtr="0" compatLnSpc="1"/>
          <a:lstStyle/>
          <a:p>
            <a:pPr marL="0" marR="0" lvl="0" indent="0" algn="r" defTabSz="900117"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112E755-2AF2-4AC6-B607-8FD564805219}" type="slidenum">
              <a:rPr/>
              <a:pPr marL="0" marR="0" lvl="0" indent="0" algn="r" defTabSz="900117" rtl="0" fontAlgn="auto" hangingPunct="1">
                <a:lnSpc>
                  <a:spcPct val="100000"/>
                </a:lnSpc>
                <a:spcBef>
                  <a:spcPts val="0"/>
                </a:spcBef>
                <a:spcAft>
                  <a:spcPts val="0"/>
                </a:spcAft>
                <a:buNone/>
                <a:tabLst/>
                <a:defRPr sz="1800" b="0" i="0" u="none" strike="noStrike" kern="0" cap="none" spc="0" baseline="0">
                  <a:solidFill>
                    <a:srgbClr val="000000"/>
                  </a:solidFill>
                  <a:uFillTx/>
                </a:defRPr>
              </a:pPr>
              <a:t>4</a:t>
            </a:fld>
            <a:endParaRPr lang="en-US" sz="1200" b="0" i="0" u="none" strike="noStrike" kern="1200" cap="none" spc="0" baseline="0">
              <a:solidFill>
                <a:srgbClr val="000000"/>
              </a:solidFill>
              <a:uFillTx/>
              <a:latin typeface="Arial"/>
            </a:endParaRPr>
          </a:p>
        </p:txBody>
      </p:sp>
      <p:sp>
        <p:nvSpPr>
          <p:cNvPr id="6" name="Rectangle 2"/>
          <p:cNvSpPr>
            <a:spLocks noGrp="1" noRot="1" noChangeAspect="1"/>
          </p:cNvSpPr>
          <p:nvPr>
            <p:ph type="sldImg"/>
          </p:nvPr>
        </p:nvSpPr>
        <p:spPr>
          <a:xfrm>
            <a:off x="1146175" y="687388"/>
            <a:ext cx="4567238" cy="3425825"/>
          </a:xfrm>
        </p:spPr>
      </p:sp>
      <p:sp>
        <p:nvSpPr>
          <p:cNvPr id="7" name="Rectangle 3"/>
          <p:cNvSpPr txBox="1">
            <a:spLocks noGrp="1"/>
          </p:cNvSpPr>
          <p:nvPr>
            <p:ph type="body" sz="quarter" idx="1"/>
          </p:nvPr>
        </p:nvSpPr>
        <p:spPr>
          <a:xfrm>
            <a:off x="914400" y="4344991"/>
            <a:ext cx="5029200" cy="4116391"/>
          </a:xfrm>
        </p:spPr>
        <p:txBody>
          <a:bodyPr lIns="90004" tIns="45006" rIns="90004" bIns="45006"/>
          <a:lstStyle/>
          <a:p>
            <a:pPr lvl="0"/>
            <a:r>
              <a:rPr lang="en-US" dirty="0" smtClean="0"/>
              <a:t>Indicators are specific, observable, and measurable characteristics that show the progress towards a specific activity or outcome.  Now it’s important to remember not every evaluation question is going to need an indicator.  Sometimes your evaluation questions are already so tangibly phrased that an indicator isn’t really needed.  But just as often, the elements in your evaluation questions are very vague or abstract and you’re going to benefit from trying to make them more tangible before you proceed to data collection.</a:t>
            </a:r>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as I’ve already alluded, there are cases where we don’t trust any one method so we resort to what we call mixed methods.  Mixed methods simply means a combination of generally a qualitative and a quantitative method in </a:t>
            </a:r>
          </a:p>
          <a:p>
            <a:r>
              <a:rPr lang="en-US" dirty="0" smtClean="0"/>
              <a:t>a single study but it also connotes that I’m doing this to supplement or complement the validity, reliability, my certainty about the information I’m getting.  </a:t>
            </a:r>
          </a:p>
          <a:p>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a bunch of reasons to use mixed methods and we have a separate tutorial on this that will delve into these in more detail but a very high level I want to make just a couple of points about mixed methods.  Recall the reasons we delve into mixed methods, the "C's" and the "E's".  Sometimes the purpose of mixed methods is corroboration and/or clarification.  I’m using mixed methods because I want to understand something more defensibly or be sure that what I’m seeing is actually true.  So the fancy name we use for this was triangulation.  I’m going to use the mixed method because I want to make sure that what a provider told me in the survey is actually backed up by some week that I see some evidence of that in the garbage or the redeeming of the coupons.  By contrast, in other cases I’m using mixed methods because I’m trying to explain or explore.  So here I’m trying to understand the back story or what’s behind the what I’m observing.  So here I’m looking perhaps for induction.  There’s a new phenomenon, I don’t even know where to start looking for patterns so I use a qualitative method to see are there any patterns that I can sense.  Or in the case of intimate partner violence, it wasn’t how many people had been in intimate partner violence incidents, it was rather trying to understand completely what were the dynamics of those incidents.</a:t>
            </a:r>
          </a:p>
          <a:p>
            <a:endParaRPr lang="en-US" dirty="0" smtClean="0"/>
          </a:p>
          <a:p>
            <a:r>
              <a:rPr lang="en-US" dirty="0" smtClean="0"/>
              <a:t>So that’s a really quick overview of data collection sources and methods and the criteria we use to make the choices.  These last few points about mixed methods are delved into in its own webinar which you can click on for more information.</a:t>
            </a:r>
            <a:endParaRPr lang="en-US" dirty="0"/>
          </a:p>
        </p:txBody>
      </p:sp>
      <p:sp>
        <p:nvSpPr>
          <p:cNvPr id="4" name="Slide Number Placeholder 3"/>
          <p:cNvSpPr>
            <a:spLocks noGrp="1"/>
          </p:cNvSpPr>
          <p:nvPr>
            <p:ph type="sldNum" sz="quarter" idx="10"/>
          </p:nvPr>
        </p:nvSpPr>
        <p:spPr/>
        <p:txBody>
          <a:bodyPr/>
          <a:lstStyle/>
          <a:p>
            <a:fld id="{3EAC45AD-F9E6-458A-BF6F-64090D6C3C5E}" type="slidenum">
              <a:rPr lang="en-US" smtClean="0"/>
              <a:pPr/>
              <a:t>41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9458C22-42B3-4F89-80CA-C27DB1AC8774}"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5</a:t>
            </a:fld>
            <a:endParaRPr lang="en-US" sz="1200" b="0" i="0" u="none" strike="noStrike" kern="1200" cap="none" spc="0" baseline="0">
              <a:solidFill>
                <a:srgbClr val="000000"/>
              </a:solidFill>
              <a:uFillTx/>
              <a:latin typeface="Times" pitchFamily="18"/>
            </a:endParaRPr>
          </a:p>
        </p:txBody>
      </p:sp>
      <p:sp>
        <p:nvSpPr>
          <p:cNvPr id="5" name="Slide Image Placeholder 4"/>
          <p:cNvSpPr>
            <a:spLocks noGrp="1" noRot="1" noChangeAspect="1"/>
          </p:cNvSpPr>
          <p:nvPr>
            <p:ph type="sldImg"/>
          </p:nvPr>
        </p:nvSpPr>
        <p:spPr/>
      </p:sp>
      <p:sp>
        <p:nvSpPr>
          <p:cNvPr id="6" name="Notes Placeholder 5"/>
          <p:cNvSpPr>
            <a:spLocks noGrp="1"/>
          </p:cNvSpPr>
          <p:nvPr>
            <p:ph type="body" idx="1"/>
          </p:nvPr>
        </p:nvSpPr>
        <p:spPr/>
        <p:txBody>
          <a:bodyPr>
            <a:normAutofit/>
          </a:bodyPr>
          <a:lstStyle/>
          <a:p>
            <a:r>
              <a:rPr lang="en-US" dirty="0" smtClean="0"/>
              <a:t>So what is the purpose of an indicator? Indicators are that gray area between the abstract concepts which are often framed in our evaluation questions and the methods and sources of data collection which are very specific.  The fancy name for what we’re going to do is to </a:t>
            </a:r>
            <a:r>
              <a:rPr lang="en-US" dirty="0" err="1" smtClean="0"/>
              <a:t>operationalize</a:t>
            </a:r>
            <a:r>
              <a:rPr lang="en-US" dirty="0" smtClean="0"/>
              <a:t> these concepts. So indicators </a:t>
            </a:r>
            <a:r>
              <a:rPr lang="en-US" dirty="0" err="1" smtClean="0"/>
              <a:t>operationalize</a:t>
            </a:r>
            <a:r>
              <a:rPr lang="en-US" dirty="0" smtClean="0"/>
              <a:t>.  They take something abstract and they restate it in a more tangible or a concrete way.  In so doing these indicators help give us a head start on choosing the best data collection sources and methods.  Once I have to define vague terms like "timely" or "quality" or "improved" often will lead me to realize that I’m supposed to collect data in this way as opposed to that way. A final point is that if your evaluation is proceeding from a strategic plan that includes goals and objectives and you’ve been subjected to the discipline of coming up with smart objectives, specific, measurable, actionable, realistic and time bound, then your indicator work is probably done for you.  In fact, you have more detail than you may need for an indicator.  So don’t go looking for additional work.  If you have objectives, they’ll often suffice as both process and/or outcome indicators of this step.</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63C1296-2BE9-475E-8908-523F6FE0A1D5}"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6</a:t>
            </a:fld>
            <a:endParaRPr lang="en-US" sz="1200" b="0" i="0" u="none" strike="noStrike" kern="1200" cap="none" spc="0" baseline="0">
              <a:solidFill>
                <a:srgbClr val="000000"/>
              </a:solidFill>
              <a:uFillTx/>
              <a:latin typeface="Times" pitchFamily="18"/>
            </a:endParaRPr>
          </a:p>
        </p:txBody>
      </p:sp>
      <p:sp>
        <p:nvSpPr>
          <p:cNvPr id="3" name="Rectangle 7"/>
          <p:cNvSpPr txBox="1"/>
          <p:nvPr/>
        </p:nvSpPr>
        <p:spPr>
          <a:xfrm>
            <a:off x="3886200" y="8686800"/>
            <a:ext cx="2971800" cy="457200"/>
          </a:xfrm>
          <a:prstGeom prst="rect">
            <a:avLst/>
          </a:prstGeom>
          <a:noFill/>
          <a:ln>
            <a:noFill/>
          </a:ln>
        </p:spPr>
        <p:txBody>
          <a:bodyPr vert="horz" wrap="square" lIns="91430" tIns="45720" rIns="9143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0807510-0DB3-447C-A14E-DCFFD6E6B948}"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6</a:t>
            </a:fld>
            <a:endParaRPr lang="en-US" sz="1200" b="0" i="0" u="none" strike="noStrike" kern="1200" cap="none" spc="0" baseline="0">
              <a:solidFill>
                <a:srgbClr val="000000"/>
              </a:solidFill>
              <a:uFillTx/>
              <a:latin typeface="Times" pitchFamily="18"/>
            </a:endParaRPr>
          </a:p>
        </p:txBody>
      </p:sp>
      <p:sp>
        <p:nvSpPr>
          <p:cNvPr id="7" name="Slide Number Placeholder 4"/>
          <p:cNvSpPr txBox="1"/>
          <p:nvPr/>
        </p:nvSpPr>
        <p:spPr>
          <a:xfrm>
            <a:off x="3884608" y="8685208"/>
            <a:ext cx="2971800" cy="457200"/>
          </a:xfrm>
          <a:prstGeom prst="rect">
            <a:avLst/>
          </a:prstGeom>
          <a:noFill/>
          <a:ln>
            <a:noFill/>
          </a:ln>
        </p:spPr>
        <p:txBody>
          <a:bodyPr vert="horz" wrap="square" lIns="90004" tIns="45006" rIns="90004" bIns="45006" anchor="b" anchorCtr="0" compatLnSpc="1"/>
          <a:lstStyle/>
          <a:p>
            <a:pPr marL="0" marR="0" lvl="0" indent="0" algn="r" defTabSz="900117"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AD61DAD-E49B-44FD-BBFB-93B08DCF1D7A}" type="slidenum">
              <a:rPr/>
              <a:pPr marL="0" marR="0" lvl="0" indent="0" algn="r" defTabSz="900117" rtl="0" fontAlgn="auto" hangingPunct="1">
                <a:lnSpc>
                  <a:spcPct val="100000"/>
                </a:lnSpc>
                <a:spcBef>
                  <a:spcPts val="0"/>
                </a:spcBef>
                <a:spcAft>
                  <a:spcPts val="0"/>
                </a:spcAft>
                <a:buNone/>
                <a:tabLst/>
                <a:defRPr sz="1800" b="0" i="0" u="none" strike="noStrike" kern="0" cap="none" spc="0" baseline="0">
                  <a:solidFill>
                    <a:srgbClr val="000000"/>
                  </a:solidFill>
                  <a:uFillTx/>
                </a:defRPr>
              </a:pPr>
              <a:t>6</a:t>
            </a:fld>
            <a:endParaRPr lang="en-US" sz="1200" b="0" i="0" u="none" strike="noStrike" kern="1200" cap="none" spc="0" baseline="0">
              <a:solidFill>
                <a:srgbClr val="000000"/>
              </a:solidFill>
              <a:uFillTx/>
              <a:latin typeface="Arial"/>
            </a:endParaRPr>
          </a:p>
        </p:txBody>
      </p:sp>
      <p:sp>
        <p:nvSpPr>
          <p:cNvPr id="8" name="Slide Image Placeholder 7"/>
          <p:cNvSpPr>
            <a:spLocks noGrp="1" noRot="1" noChangeAspect="1"/>
          </p:cNvSpPr>
          <p:nvPr>
            <p:ph type="sldImg"/>
          </p:nvPr>
        </p:nvSpPr>
        <p:spPr/>
      </p:sp>
      <p:sp>
        <p:nvSpPr>
          <p:cNvPr id="9" name="Notes Placeholder 8"/>
          <p:cNvSpPr>
            <a:spLocks noGrp="1"/>
          </p:cNvSpPr>
          <p:nvPr>
            <p:ph type="body" idx="1"/>
          </p:nvPr>
        </p:nvSpPr>
        <p:spPr/>
        <p:txBody>
          <a:bodyPr>
            <a:normAutofit/>
          </a:bodyPr>
          <a:lstStyle/>
          <a:p>
            <a:r>
              <a:rPr lang="en-US" dirty="0" smtClean="0"/>
              <a:t>Selecting good indicators.  There’s really three points I really want to emphasize here. The first is what’s called construct validity.  Whatever the indicator is going to measure, it needs to be about that thing, not about something else related to it.  So if I’m measuring quality, then the indicator needs to be about quality.  If I’m measuring timeliness, the indicator needs to be about timeliness.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63C1296-2BE9-475E-8908-523F6FE0A1D5}"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7</a:t>
            </a:fld>
            <a:endParaRPr lang="en-US" sz="1200" b="0" i="0" u="none" strike="noStrike" kern="1200" cap="none" spc="0" baseline="0">
              <a:solidFill>
                <a:srgbClr val="000000"/>
              </a:solidFill>
              <a:uFillTx/>
              <a:latin typeface="Times" pitchFamily="18"/>
            </a:endParaRPr>
          </a:p>
        </p:txBody>
      </p:sp>
      <p:sp>
        <p:nvSpPr>
          <p:cNvPr id="3" name="Rectangle 7"/>
          <p:cNvSpPr txBox="1"/>
          <p:nvPr/>
        </p:nvSpPr>
        <p:spPr>
          <a:xfrm>
            <a:off x="3886200" y="8686800"/>
            <a:ext cx="2971800" cy="457200"/>
          </a:xfrm>
          <a:prstGeom prst="rect">
            <a:avLst/>
          </a:prstGeom>
          <a:noFill/>
          <a:ln>
            <a:noFill/>
          </a:ln>
        </p:spPr>
        <p:txBody>
          <a:bodyPr vert="horz" wrap="square" lIns="91430" tIns="45720" rIns="9143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0807510-0DB3-447C-A14E-DCFFD6E6B948}"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7</a:t>
            </a:fld>
            <a:endParaRPr lang="en-US" sz="1200" b="0" i="0" u="none" strike="noStrike" kern="1200" cap="none" spc="0" baseline="0">
              <a:solidFill>
                <a:srgbClr val="000000"/>
              </a:solidFill>
              <a:uFillTx/>
              <a:latin typeface="Times" pitchFamily="18"/>
            </a:endParaRPr>
          </a:p>
        </p:txBody>
      </p:sp>
      <p:sp>
        <p:nvSpPr>
          <p:cNvPr id="4" name="Slide Image Placeholder 1"/>
          <p:cNvSpPr>
            <a:spLocks noGrp="1" noRot="1" noChangeAspect="1"/>
          </p:cNvSpPr>
          <p:nvPr>
            <p:ph type="sldImg"/>
          </p:nvPr>
        </p:nvSpPr>
        <p:spPr/>
      </p:sp>
      <p:sp>
        <p:nvSpPr>
          <p:cNvPr id="5" name="Notes Placeholder 2"/>
          <p:cNvSpPr txBox="1">
            <a:spLocks noGrp="1"/>
          </p:cNvSpPr>
          <p:nvPr>
            <p:ph type="body" sz="quarter" idx="1"/>
          </p:nvPr>
        </p:nvSpPr>
        <p:spPr>
          <a:xfrm>
            <a:off x="685800" y="4343400"/>
            <a:ext cx="5486400" cy="4114800"/>
          </a:xfrm>
        </p:spPr>
        <p:txBody>
          <a:bodyPr lIns="90004" tIns="45006" rIns="90004" bIns="45006"/>
          <a:lstStyle/>
          <a:p>
            <a:r>
              <a:rPr lang="en-US" dirty="0" smtClean="0"/>
              <a:t>So if I’m measuring quality, then the indicator needs to be about quality.  If I’m measuring timeliness, the indicator needs to be about timeliness.  The second is the trap that people most often fall into when setting indicators.  Where they’re not measuring the activity or the outcome itself, they’re measuring instead the fruits or the "so what" of that activity or outcome. So if I want to measure did I implement training correctly, I’ll say, well what constitutes a measure of good training? Will people learn something?  Well, no.  The measure of training is going to be something related to did I implement the training, Did I implement it according to plan?  The fact that people learn from it is an important thing but that’s an outcome, it’s a fruit of this thing I call a good training.</a:t>
            </a:r>
            <a:endParaRPr lang="en-US" dirty="0"/>
          </a:p>
        </p:txBody>
      </p:sp>
      <p:sp>
        <p:nvSpPr>
          <p:cNvPr id="7" name="Slide Number Placeholder 4"/>
          <p:cNvSpPr txBox="1"/>
          <p:nvPr/>
        </p:nvSpPr>
        <p:spPr>
          <a:xfrm>
            <a:off x="3884608" y="8685208"/>
            <a:ext cx="2971800" cy="457200"/>
          </a:xfrm>
          <a:prstGeom prst="rect">
            <a:avLst/>
          </a:prstGeom>
          <a:noFill/>
          <a:ln>
            <a:noFill/>
          </a:ln>
        </p:spPr>
        <p:txBody>
          <a:bodyPr vert="horz" wrap="square" lIns="90004" tIns="45006" rIns="90004" bIns="45006" anchor="b" anchorCtr="0" compatLnSpc="1"/>
          <a:lstStyle/>
          <a:p>
            <a:pPr marL="0" marR="0" lvl="0" indent="0" algn="r" defTabSz="900117"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AD61DAD-E49B-44FD-BBFB-93B08DCF1D7A}" type="slidenum">
              <a:rPr/>
              <a:pPr marL="0" marR="0" lvl="0" indent="0" algn="r" defTabSz="900117" rtl="0" fontAlgn="auto" hangingPunct="1">
                <a:lnSpc>
                  <a:spcPct val="100000"/>
                </a:lnSpc>
                <a:spcBef>
                  <a:spcPts val="0"/>
                </a:spcBef>
                <a:spcAft>
                  <a:spcPts val="0"/>
                </a:spcAft>
                <a:buNone/>
                <a:tabLst/>
                <a:defRPr sz="1800" b="0" i="0" u="none" strike="noStrike" kern="0" cap="none" spc="0" baseline="0">
                  <a:solidFill>
                    <a:srgbClr val="000000"/>
                  </a:solidFill>
                  <a:uFillTx/>
                </a:defRPr>
              </a:pPr>
              <a:t>7</a:t>
            </a:fld>
            <a:endParaRPr lang="en-US" sz="1200" b="0" i="0" u="none" strike="noStrike" kern="1200" cap="none" spc="0" baseline="0">
              <a:solidFill>
                <a:srgbClr val="000000"/>
              </a:solidFill>
              <a:uFillTx/>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63C1296-2BE9-475E-8908-523F6FE0A1D5}"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8</a:t>
            </a:fld>
            <a:endParaRPr lang="en-US" sz="1200" b="0" i="0" u="none" strike="noStrike" kern="1200" cap="none" spc="0" baseline="0">
              <a:solidFill>
                <a:srgbClr val="000000"/>
              </a:solidFill>
              <a:uFillTx/>
              <a:latin typeface="Times" pitchFamily="18"/>
            </a:endParaRPr>
          </a:p>
        </p:txBody>
      </p:sp>
      <p:sp>
        <p:nvSpPr>
          <p:cNvPr id="3" name="Rectangle 7"/>
          <p:cNvSpPr txBox="1"/>
          <p:nvPr/>
        </p:nvSpPr>
        <p:spPr>
          <a:xfrm>
            <a:off x="3886200" y="8686800"/>
            <a:ext cx="2971800" cy="457200"/>
          </a:xfrm>
          <a:prstGeom prst="rect">
            <a:avLst/>
          </a:prstGeom>
          <a:noFill/>
          <a:ln>
            <a:noFill/>
          </a:ln>
        </p:spPr>
        <p:txBody>
          <a:bodyPr vert="horz" wrap="square" lIns="91430" tIns="45720" rIns="9143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0807510-0DB3-447C-A14E-DCFFD6E6B948}"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8</a:t>
            </a:fld>
            <a:endParaRPr lang="en-US" sz="1200" b="0" i="0" u="none" strike="noStrike" kern="1200" cap="none" spc="0" baseline="0">
              <a:solidFill>
                <a:srgbClr val="000000"/>
              </a:solidFill>
              <a:uFillTx/>
              <a:latin typeface="Times" pitchFamily="18"/>
            </a:endParaRPr>
          </a:p>
        </p:txBody>
      </p:sp>
      <p:sp>
        <p:nvSpPr>
          <p:cNvPr id="4" name="Slide Image Placeholder 1"/>
          <p:cNvSpPr>
            <a:spLocks noGrp="1" noRot="1" noChangeAspect="1"/>
          </p:cNvSpPr>
          <p:nvPr>
            <p:ph type="sldImg"/>
          </p:nvPr>
        </p:nvSpPr>
        <p:spPr/>
      </p:sp>
      <p:sp>
        <p:nvSpPr>
          <p:cNvPr id="5" name="Notes Placeholder 2"/>
          <p:cNvSpPr txBox="1">
            <a:spLocks noGrp="1"/>
          </p:cNvSpPr>
          <p:nvPr>
            <p:ph type="body" sz="quarter" idx="1"/>
          </p:nvPr>
        </p:nvSpPr>
        <p:spPr>
          <a:xfrm>
            <a:off x="685800" y="4343400"/>
            <a:ext cx="5486400" cy="4114800"/>
          </a:xfrm>
        </p:spPr>
        <p:txBody>
          <a:bodyPr lIns="90004" tIns="45006" rIns="90004" bIns="45006"/>
          <a:lstStyle/>
          <a:p>
            <a:r>
              <a:rPr lang="en-US" dirty="0" smtClean="0"/>
              <a:t>The third point is that we want at least one indicator for each activity or outcome of interest, but depending upon how abstract the thing we’re measuring is we may need multiple ones.  The fancy name for this is triangulation and we’ll spend a little bit of time on that later.</a:t>
            </a:r>
            <a:endParaRPr lang="en-US" dirty="0"/>
          </a:p>
        </p:txBody>
      </p:sp>
      <p:sp>
        <p:nvSpPr>
          <p:cNvPr id="7" name="Slide Number Placeholder 4"/>
          <p:cNvSpPr txBox="1"/>
          <p:nvPr/>
        </p:nvSpPr>
        <p:spPr>
          <a:xfrm>
            <a:off x="3884608" y="8685208"/>
            <a:ext cx="2971800" cy="457200"/>
          </a:xfrm>
          <a:prstGeom prst="rect">
            <a:avLst/>
          </a:prstGeom>
          <a:noFill/>
          <a:ln>
            <a:noFill/>
          </a:ln>
        </p:spPr>
        <p:txBody>
          <a:bodyPr vert="horz" wrap="square" lIns="90004" tIns="45006" rIns="90004" bIns="45006" anchor="b" anchorCtr="0" compatLnSpc="1"/>
          <a:lstStyle/>
          <a:p>
            <a:pPr marL="0" marR="0" lvl="0" indent="0" algn="r" defTabSz="900117"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AD61DAD-E49B-44FD-BBFB-93B08DCF1D7A}" type="slidenum">
              <a:rPr/>
              <a:pPr marL="0" marR="0" lvl="0" indent="0" algn="r" defTabSz="900117" rtl="0" fontAlgn="auto" hangingPunct="1">
                <a:lnSpc>
                  <a:spcPct val="100000"/>
                </a:lnSpc>
                <a:spcBef>
                  <a:spcPts val="0"/>
                </a:spcBef>
                <a:spcAft>
                  <a:spcPts val="0"/>
                </a:spcAft>
                <a:buNone/>
                <a:tabLst/>
                <a:defRPr sz="1800" b="0" i="0" u="none" strike="noStrike" kern="0" cap="none" spc="0" baseline="0">
                  <a:solidFill>
                    <a:srgbClr val="000000"/>
                  </a:solidFill>
                  <a:uFillTx/>
                </a:defRPr>
              </a:pPr>
              <a:t>8</a:t>
            </a:fld>
            <a:endParaRPr lang="en-US" sz="1200" b="0" i="0" u="none" strike="noStrike" kern="1200" cap="none" spc="0" baseline="0">
              <a:solidFill>
                <a:srgbClr val="000000"/>
              </a:solidFill>
              <a:uFillTx/>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86200" y="8686800"/>
            <a:ext cx="2971800" cy="457200"/>
          </a:xfrm>
          <a:prstGeom prst="rect">
            <a:avLst/>
          </a:prstGeom>
          <a:noFill/>
          <a:ln>
            <a:noFill/>
          </a:ln>
        </p:spPr>
        <p:txBody>
          <a:bodyPr vert="horz" wrap="square" lIns="91440" tIns="45720" rIns="91440" bIns="4572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C144946-0E62-4728-B83D-16D7A83B3932}" type="slidenum">
              <a:rPr/>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t>9</a:t>
            </a:fld>
            <a:endParaRPr lang="en-US" sz="1200" b="0" i="0" u="none" strike="noStrike" kern="1200" cap="none" spc="0" baseline="0">
              <a:solidFill>
                <a:srgbClr val="000000"/>
              </a:solidFill>
              <a:uFillTx/>
              <a:latin typeface="Times" pitchFamily="18"/>
            </a:endParaRPr>
          </a:p>
        </p:txBody>
      </p:sp>
      <p:sp>
        <p:nvSpPr>
          <p:cNvPr id="5" name="Slide Image Placeholder 4"/>
          <p:cNvSpPr>
            <a:spLocks noGrp="1" noRot="1" noChangeAspect="1"/>
          </p:cNvSpPr>
          <p:nvPr>
            <p:ph type="sldImg"/>
          </p:nvPr>
        </p:nvSpPr>
        <p:spPr/>
      </p:sp>
      <p:sp>
        <p:nvSpPr>
          <p:cNvPr id="6" name="Notes Placeholder 5"/>
          <p:cNvSpPr>
            <a:spLocks noGrp="1"/>
          </p:cNvSpPr>
          <p:nvPr>
            <p:ph type="body" idx="1"/>
          </p:nvPr>
        </p:nvSpPr>
        <p:spPr/>
        <p:txBody>
          <a:bodyPr>
            <a:normAutofit/>
          </a:bodyPr>
          <a:lstStyle/>
          <a:p>
            <a:r>
              <a:rPr lang="en-US" dirty="0" smtClean="0"/>
              <a:t>Again, there are millions of reasons to come up with indicators and some programs are very specific about how they use this term and others are very vague about how they use this term.  I really have a very modest ambition at this step and that’s simply to take the things that are very abstract and make them a little bit more concrete.  But those indicators on the right hand side of this table are all acceptable indicators of my more general concept timely jail screening.  Which one you choose is going to be totally up to you or up to your program or up to whatever format that your provider or authorizer has set for you.  But if the concept in my logic model is timely jail screening, you can see how each one of those indicators makes that concept a little bit more tangible and concrete but does so very differently.  So in the first one it just means inmates are screened prior to release.  The second one I add a percentage to it.  That’s perfectly acceptable for an indicator to have that format or not.  And the third one I’m most specific of all.  Not only do I have a percentage but I have a target for that percentage.  Not only is it any inmate, it’s a specific class of inmate, and not only screened before release 24 hours of booking, a very specific timeliness standard for this.  All those are indicators, all those are acceptable.  The one that’s going to be right for you is going to depend upon your situation.</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457438" y="1066800"/>
            <a:ext cx="5184299" cy="2743200"/>
          </a:xfrm>
        </p:spPr>
        <p:txBody>
          <a:bodyPr/>
          <a:lstStyle>
            <a:lvl1pPr>
              <a:defRPr sz="1800">
                <a:solidFill>
                  <a:schemeClr val="tx2"/>
                </a:solidFill>
              </a:defRPr>
            </a:lvl1pPr>
            <a:lvl2pPr marL="688975" indent="-457200">
              <a:buClr>
                <a:schemeClr val="accent5">
                  <a:lumMod val="50000"/>
                </a:schemeClr>
              </a:buClr>
              <a:buSzPct val="150000"/>
              <a:buFont typeface="Arial" pitchFamily="34" charset="0"/>
              <a:buChar char="•"/>
              <a:defRPr sz="1800">
                <a:solidFill>
                  <a:schemeClr val="tx2"/>
                </a:solidFill>
              </a:defRPr>
            </a:lvl2pPr>
            <a:lvl3pPr marL="914400" indent="-304800">
              <a:buClr>
                <a:schemeClr val="accent5">
                  <a:lumMod val="50000"/>
                </a:schemeClr>
              </a:buClr>
              <a:buSzPct val="150000"/>
              <a:buFont typeface="Arial" pitchFamily="34" charset="0"/>
              <a:buChar char="•"/>
              <a:tabLst/>
              <a:defRPr sz="1800">
                <a:solidFill>
                  <a:schemeClr val="tx2"/>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4" name="Footer Placeholder 3"/>
          <p:cNvSpPr>
            <a:spLocks noGrp="1"/>
          </p:cNvSpPr>
          <p:nvPr>
            <p:ph type="ftr" sz="quarter" idx="10"/>
          </p:nvPr>
        </p:nvSpPr>
        <p:spPr>
          <a:xfrm>
            <a:off x="1587" y="4191000"/>
            <a:ext cx="1246160" cy="381000"/>
          </a:xfrm>
        </p:spPr>
        <p:txBody>
          <a:bodyPr/>
          <a:lstStyle>
            <a:lvl1pPr algn="l">
              <a:defRPr sz="1050" b="0">
                <a:latin typeface="+mn-lt"/>
              </a:defRPr>
            </a:lvl1pPr>
          </a:lstStyle>
          <a:p>
            <a:r>
              <a:rPr lang="en-US" smtClean="0"/>
              <a:t>Program Evaluation Part 1</a:t>
            </a:r>
            <a:endParaRPr lang="en-US" dirty="0"/>
          </a:p>
        </p:txBody>
      </p:sp>
      <p:sp>
        <p:nvSpPr>
          <p:cNvPr id="5" name="Slide Number Placeholder 4"/>
          <p:cNvSpPr>
            <a:spLocks noGrp="1"/>
          </p:cNvSpPr>
          <p:nvPr>
            <p:ph type="sldNum" sz="quarter" idx="11"/>
          </p:nvPr>
        </p:nvSpPr>
        <p:spPr>
          <a:xfrm>
            <a:off x="4826926" y="4368800"/>
            <a:ext cx="1270661" cy="203200"/>
          </a:xfrm>
        </p:spPr>
        <p:txBody>
          <a:bodyPr/>
          <a:lstStyle>
            <a:lvl1pPr>
              <a:defRPr sz="1050" b="0">
                <a:latin typeface="+mn-lt"/>
              </a:defRPr>
            </a:lvl1pPr>
          </a:lstStyle>
          <a:p>
            <a:r>
              <a:rPr lang="en-US" dirty="0" smtClean="0"/>
              <a:t> </a:t>
            </a:r>
            <a:r>
              <a:rPr lang="en-US" dirty="0" smtClean="0">
                <a:solidFill>
                  <a:schemeClr val="bg1"/>
                </a:solidFill>
              </a:rPr>
              <a:t>Slide  </a:t>
            </a:r>
            <a:fld id="{051A41AE-F2B8-4138-B3BB-9E00A443940A}" type="slidenum">
              <a:rPr lang="en-US" smtClean="0">
                <a:solidFill>
                  <a:schemeClr val="bg1"/>
                </a:solidFill>
              </a:rPr>
              <a:pPr/>
              <a:t>‹#›</a:t>
            </a:fld>
            <a:r>
              <a:rPr lang="en-US" dirty="0" smtClean="0">
                <a:solidFill>
                  <a:schemeClr val="bg1"/>
                </a:solidFill>
              </a:rPr>
              <a:t> of 30</a:t>
            </a:r>
            <a:endParaRPr lang="en-US"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Program Evaluation Part 1</a:t>
            </a:r>
            <a:endParaRPr lang="en-US"/>
          </a:p>
        </p:txBody>
      </p:sp>
      <p:sp>
        <p:nvSpPr>
          <p:cNvPr id="5" name="Slide Number Placeholder 4"/>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CB199572-6FE0-40DA-A155-E76BACE71DFE}"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45662" y="50800"/>
            <a:ext cx="1296075" cy="401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438" y="50800"/>
            <a:ext cx="3786571" cy="401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Program Evaluation Part 1</a:t>
            </a:r>
            <a:endParaRPr lang="en-US"/>
          </a:p>
        </p:txBody>
      </p:sp>
      <p:sp>
        <p:nvSpPr>
          <p:cNvPr id="5" name="Slide Number Placeholder 4"/>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1B40CCF2-86B4-4D97-9CDE-DA27E1AF9117}"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105" name="Picture 9" descr="C:\Documents and Settings\User\Desktop\NCEH\slidemasterimages\title_master_bottom.jpg"/>
          <p:cNvPicPr>
            <a:picLocks noChangeAspect="1" noChangeArrowheads="1"/>
          </p:cNvPicPr>
          <p:nvPr/>
        </p:nvPicPr>
        <p:blipFill>
          <a:blip r:embed="rId2" cstate="print"/>
          <a:srcRect/>
          <a:stretch>
            <a:fillRect/>
          </a:stretch>
        </p:blipFill>
        <p:spPr bwMode="auto">
          <a:xfrm>
            <a:off x="0" y="3206751"/>
            <a:ext cx="6097057" cy="1654175"/>
          </a:xfrm>
          <a:prstGeom prst="rect">
            <a:avLst/>
          </a:prstGeom>
          <a:noFill/>
        </p:spPr>
      </p:pic>
      <p:pic>
        <p:nvPicPr>
          <p:cNvPr id="4104" name="Picture 8" descr="C:\Documents and Settings\User\Desktop\NCEH\slidemasterimages\title_master_top.jpg"/>
          <p:cNvPicPr>
            <a:picLocks noChangeAspect="1" noChangeArrowheads="1"/>
          </p:cNvPicPr>
          <p:nvPr/>
        </p:nvPicPr>
        <p:blipFill>
          <a:blip r:embed="rId3" cstate="print"/>
          <a:srcRect/>
          <a:stretch>
            <a:fillRect/>
          </a:stretch>
        </p:blipFill>
        <p:spPr bwMode="auto">
          <a:xfrm>
            <a:off x="0" y="0"/>
            <a:ext cx="6097057" cy="1663700"/>
          </a:xfrm>
          <a:prstGeom prst="rect">
            <a:avLst/>
          </a:prstGeom>
          <a:noFill/>
        </p:spPr>
      </p:pic>
      <p:sp>
        <p:nvSpPr>
          <p:cNvPr id="5" name="Title 4"/>
          <p:cNvSpPr>
            <a:spLocks noGrp="1"/>
          </p:cNvSpPr>
          <p:nvPr>
            <p:ph type="title"/>
          </p:nvPr>
        </p:nvSpPr>
        <p:spPr>
          <a:xfrm>
            <a:off x="457438" y="2082800"/>
            <a:ext cx="5184299" cy="762000"/>
          </a:xfrm>
        </p:spPr>
        <p:txBody>
          <a:bodyPr/>
          <a:lstStyle>
            <a:lvl1pPr>
              <a:defRPr sz="1900">
                <a:solidFill>
                  <a:schemeClr val="tx1"/>
                </a:solidFill>
              </a:defRPr>
            </a:lvl1pPr>
          </a:lstStyle>
          <a:p>
            <a:r>
              <a:rPr lang="en-US" smtClean="0"/>
              <a:t>Click to edit Master title style</a:t>
            </a:r>
            <a:endParaRPr lang="en-US" dirty="0"/>
          </a:p>
        </p:txBody>
      </p:sp>
      <p:pic>
        <p:nvPicPr>
          <p:cNvPr id="7" name="Picture 6" descr="title_master_bottom2.jpg"/>
          <p:cNvPicPr>
            <a:picLocks noChangeAspect="1"/>
          </p:cNvPicPr>
          <p:nvPr userDrawn="1"/>
        </p:nvPicPr>
        <p:blipFill>
          <a:blip r:embed="rId4" cstate="print"/>
          <a:stretch>
            <a:fillRect/>
          </a:stretch>
        </p:blipFill>
        <p:spPr>
          <a:xfrm>
            <a:off x="0" y="3221090"/>
            <a:ext cx="6099175" cy="165571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793" y="2937934"/>
            <a:ext cx="5184299" cy="908050"/>
          </a:xfrm>
        </p:spPr>
        <p:txBody>
          <a:bodyPr anchor="t"/>
          <a:lstStyle>
            <a:lvl1pPr algn="l">
              <a:defRPr sz="27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481793" y="1937809"/>
            <a:ext cx="5184299" cy="1000125"/>
          </a:xfrm>
        </p:spPr>
        <p:txBody>
          <a:bodyPr anchor="b"/>
          <a:lstStyle>
            <a:lvl1pPr marL="0" indent="0">
              <a:buNone/>
              <a:defRPr sz="1300"/>
            </a:lvl1pPr>
            <a:lvl2pPr marL="304861" indent="0">
              <a:buNone/>
              <a:defRPr sz="1200"/>
            </a:lvl2pPr>
            <a:lvl3pPr marL="609722" indent="0">
              <a:buNone/>
              <a:defRPr sz="1100"/>
            </a:lvl3pPr>
            <a:lvl4pPr marL="914583" indent="0">
              <a:buNone/>
              <a:defRPr sz="900"/>
            </a:lvl4pPr>
            <a:lvl5pPr marL="1219444" indent="0">
              <a:buNone/>
              <a:defRPr sz="900"/>
            </a:lvl5pPr>
            <a:lvl6pPr marL="1524305" indent="0">
              <a:buNone/>
              <a:defRPr sz="900"/>
            </a:lvl6pPr>
            <a:lvl7pPr marL="1829166" indent="0">
              <a:buNone/>
              <a:defRPr sz="900"/>
            </a:lvl7pPr>
            <a:lvl8pPr marL="2134027" indent="0">
              <a:buNone/>
              <a:defRPr sz="900"/>
            </a:lvl8pPr>
            <a:lvl9pPr marL="2438888" indent="0">
              <a:buNone/>
              <a:defRPr sz="9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dirty="0" smtClean="0"/>
              <a:t>Program Evaluation Part 1</a:t>
            </a:r>
            <a:endParaRPr lang="en-US" dirty="0"/>
          </a:p>
        </p:txBody>
      </p:sp>
      <p:sp>
        <p:nvSpPr>
          <p:cNvPr id="5" name="Slide Number Placeholder 4"/>
          <p:cNvSpPr>
            <a:spLocks noGrp="1"/>
          </p:cNvSpPr>
          <p:nvPr>
            <p:ph type="sldNum" sz="quarter" idx="11"/>
          </p:nvPr>
        </p:nvSpPr>
        <p:spPr>
          <a:xfrm>
            <a:off x="4573587" y="4394200"/>
            <a:ext cx="1068150" cy="177800"/>
          </a:xfrm>
        </p:spPr>
        <p:txBody>
          <a:bodyPr/>
          <a:lstStyle>
            <a:lvl1pPr>
              <a:defRPr/>
            </a:lvl1pPr>
          </a:lstStyle>
          <a:p>
            <a:r>
              <a:rPr lang="en-US" dirty="0" smtClean="0"/>
              <a:t> </a:t>
            </a:r>
            <a:r>
              <a:rPr lang="en-US" sz="1050" b="1" dirty="0" smtClean="0">
                <a:solidFill>
                  <a:schemeClr val="bg1"/>
                </a:solidFill>
                <a:latin typeface="+mn-lt"/>
              </a:rPr>
              <a:t>Slide </a:t>
            </a:r>
            <a:fld id="{4BA790FA-A1DB-447A-9D74-60BF5DBFE056}" type="slidenum">
              <a:rPr lang="en-US" sz="1050" b="1" smtClean="0">
                <a:solidFill>
                  <a:schemeClr val="bg1"/>
                </a:solidFill>
                <a:latin typeface="+mn-lt"/>
              </a:rPr>
              <a:pPr/>
              <a:t>‹#›</a:t>
            </a:fld>
            <a:r>
              <a:rPr lang="en-US" sz="1050" b="1" dirty="0" smtClean="0">
                <a:solidFill>
                  <a:schemeClr val="bg1"/>
                </a:solidFill>
                <a:latin typeface="+mn-lt"/>
              </a:rPr>
              <a:t>of 30</a:t>
            </a:r>
            <a:endParaRPr lang="en-US" sz="1050" b="1" dirty="0">
              <a:solidFill>
                <a:schemeClr val="bg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438" y="1066800"/>
            <a:ext cx="2541323" cy="2743200"/>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00414" y="1066800"/>
            <a:ext cx="2541323" cy="2743200"/>
          </a:xfrm>
        </p:spPr>
        <p:txBody>
          <a:bodyPr/>
          <a:lstStyle>
            <a:lvl1pPr>
              <a:defRPr sz="1900"/>
            </a:lvl1pPr>
            <a:lvl2pPr>
              <a:defRPr sz="1600"/>
            </a:lvl2pPr>
            <a:lvl3pPr>
              <a:defRPr sz="13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1587" y="4191000"/>
            <a:ext cx="1144587" cy="304800"/>
          </a:xfrm>
        </p:spPr>
        <p:txBody>
          <a:bodyPr/>
          <a:lstStyle>
            <a:lvl1pPr algn="l">
              <a:defRPr b="0"/>
            </a:lvl1pPr>
          </a:lstStyle>
          <a:p>
            <a:r>
              <a:rPr lang="en-US" smtClean="0"/>
              <a:t>Program Evaluation Part 1</a:t>
            </a:r>
            <a:endParaRPr lang="en-US" dirty="0"/>
          </a:p>
        </p:txBody>
      </p:sp>
      <p:sp>
        <p:nvSpPr>
          <p:cNvPr id="6" name="Slide Number Placeholder 5"/>
          <p:cNvSpPr>
            <a:spLocks noGrp="1"/>
          </p:cNvSpPr>
          <p:nvPr>
            <p:ph type="sldNum" sz="quarter" idx="11"/>
          </p:nvPr>
        </p:nvSpPr>
        <p:spPr>
          <a:xfrm>
            <a:off x="5181837" y="4318000"/>
            <a:ext cx="915750" cy="177800"/>
          </a:xfrm>
        </p:spPr>
        <p:txBody>
          <a:bodyPr/>
          <a:lstStyle>
            <a:lvl1pPr>
              <a:defRPr sz="1050" b="0"/>
            </a:lvl1pPr>
          </a:lstStyle>
          <a:p>
            <a:r>
              <a:rPr lang="en-US" dirty="0" smtClean="0"/>
              <a:t> </a:t>
            </a:r>
            <a:r>
              <a:rPr lang="en-US" sz="900" dirty="0" smtClean="0">
                <a:solidFill>
                  <a:schemeClr val="bg1"/>
                </a:solidFill>
                <a:latin typeface="+mn-lt"/>
              </a:rPr>
              <a:t>Slide </a:t>
            </a:r>
            <a:fld id="{FA56ADD1-5CDF-41A9-A82B-0AB3377C0DD9}" type="slidenum">
              <a:rPr lang="en-US" sz="900" smtClean="0">
                <a:solidFill>
                  <a:schemeClr val="bg1"/>
                </a:solidFill>
                <a:latin typeface="+mn-lt"/>
              </a:rPr>
              <a:pPr/>
              <a:t>‹#›</a:t>
            </a:fld>
            <a:r>
              <a:rPr lang="en-US" sz="900" dirty="0" smtClean="0">
                <a:solidFill>
                  <a:schemeClr val="bg1"/>
                </a:solidFill>
                <a:latin typeface="+mn-lt"/>
              </a:rPr>
              <a:t>of 30</a:t>
            </a:r>
            <a:endParaRPr lang="en-US" sz="900" dirty="0">
              <a:solidFill>
                <a:schemeClr val="bg1"/>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4959" y="183092"/>
            <a:ext cx="5489258" cy="76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04959" y="1023409"/>
            <a:ext cx="2694862" cy="426508"/>
          </a:xfrm>
        </p:spPr>
        <p:txBody>
          <a:bodyPr anchor="b"/>
          <a:lstStyle>
            <a:lvl1pPr marL="0" indent="0">
              <a:buNone/>
              <a:defRPr sz="1600" b="1"/>
            </a:lvl1pPr>
            <a:lvl2pPr marL="304861" indent="0">
              <a:buNone/>
              <a:defRPr sz="1300" b="1"/>
            </a:lvl2pPr>
            <a:lvl3pPr marL="609722" indent="0">
              <a:buNone/>
              <a:defRPr sz="1200" b="1"/>
            </a:lvl3pPr>
            <a:lvl4pPr marL="914583" indent="0">
              <a:buNone/>
              <a:defRPr sz="1100" b="1"/>
            </a:lvl4pPr>
            <a:lvl5pPr marL="1219444" indent="0">
              <a:buNone/>
              <a:defRPr sz="1100" b="1"/>
            </a:lvl5pPr>
            <a:lvl6pPr marL="1524305" indent="0">
              <a:buNone/>
              <a:defRPr sz="1100" b="1"/>
            </a:lvl6pPr>
            <a:lvl7pPr marL="1829166" indent="0">
              <a:buNone/>
              <a:defRPr sz="1100" b="1"/>
            </a:lvl7pPr>
            <a:lvl8pPr marL="2134027" indent="0">
              <a:buNone/>
              <a:defRPr sz="1100" b="1"/>
            </a:lvl8pPr>
            <a:lvl9pPr marL="2438888"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304959" y="1449917"/>
            <a:ext cx="2694862" cy="2634192"/>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098297" y="1023409"/>
            <a:ext cx="2695920" cy="426508"/>
          </a:xfrm>
        </p:spPr>
        <p:txBody>
          <a:bodyPr anchor="b"/>
          <a:lstStyle>
            <a:lvl1pPr marL="0" indent="0">
              <a:buNone/>
              <a:defRPr sz="1600" b="1"/>
            </a:lvl1pPr>
            <a:lvl2pPr marL="304861" indent="0">
              <a:buNone/>
              <a:defRPr sz="1300" b="1"/>
            </a:lvl2pPr>
            <a:lvl3pPr marL="609722" indent="0">
              <a:buNone/>
              <a:defRPr sz="1200" b="1"/>
            </a:lvl3pPr>
            <a:lvl4pPr marL="914583" indent="0">
              <a:buNone/>
              <a:defRPr sz="1100" b="1"/>
            </a:lvl4pPr>
            <a:lvl5pPr marL="1219444" indent="0">
              <a:buNone/>
              <a:defRPr sz="1100" b="1"/>
            </a:lvl5pPr>
            <a:lvl6pPr marL="1524305" indent="0">
              <a:buNone/>
              <a:defRPr sz="1100" b="1"/>
            </a:lvl6pPr>
            <a:lvl7pPr marL="1829166" indent="0">
              <a:buNone/>
              <a:defRPr sz="1100" b="1"/>
            </a:lvl7pPr>
            <a:lvl8pPr marL="2134027" indent="0">
              <a:buNone/>
              <a:defRPr sz="1100" b="1"/>
            </a:lvl8pPr>
            <a:lvl9pPr marL="2438888"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3098297" y="1449917"/>
            <a:ext cx="2695920" cy="2634192"/>
          </a:xfrm>
        </p:spPr>
        <p:txBody>
          <a:bodyPr/>
          <a:lstStyle>
            <a:lvl1pPr>
              <a:defRPr sz="1600"/>
            </a:lvl1pPr>
            <a:lvl2pPr>
              <a:defRPr sz="13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Program Evaluation Part 1</a:t>
            </a:r>
            <a:endParaRPr lang="en-US"/>
          </a:p>
        </p:txBody>
      </p:sp>
      <p:sp>
        <p:nvSpPr>
          <p:cNvPr id="8" name="Slide Number Placeholder 7"/>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42805025-5C68-49BD-A21A-D5322973361D}"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Program Evaluation Part 1</a:t>
            </a:r>
            <a:endParaRPr lang="en-US"/>
          </a:p>
        </p:txBody>
      </p:sp>
      <p:sp>
        <p:nvSpPr>
          <p:cNvPr id="4" name="Slide Number Placeholder 3"/>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87CAA500-E4E0-4497-9F20-C75513BBEBB8}"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Program Evaluation Part 1</a:t>
            </a:r>
            <a:endParaRPr lang="en-US"/>
          </a:p>
        </p:txBody>
      </p:sp>
      <p:sp>
        <p:nvSpPr>
          <p:cNvPr id="3" name="Slide Number Placeholder 2"/>
          <p:cNvSpPr>
            <a:spLocks noGrp="1"/>
          </p:cNvSpPr>
          <p:nvPr>
            <p:ph type="sldNum" sz="quarter" idx="11"/>
          </p:nvPr>
        </p:nvSpPr>
        <p:spPr/>
        <p:txBody>
          <a:bodyPr/>
          <a:lstStyle>
            <a:lvl1pPr>
              <a:defRPr/>
            </a:lvl1pPr>
          </a:lstStyle>
          <a:p>
            <a:r>
              <a:rPr lang="en-US" dirty="0" smtClean="0"/>
              <a:t> </a:t>
            </a:r>
            <a:r>
              <a:rPr lang="en-US" sz="600" b="1" dirty="0" smtClean="0">
                <a:solidFill>
                  <a:schemeClr val="bg1"/>
                </a:solidFill>
                <a:latin typeface="+mn-lt"/>
              </a:rPr>
              <a:t>Slide </a:t>
            </a:r>
            <a:fld id="{19EF57F6-BF4D-47C6-9C20-3DDF4655460D}" type="slidenum">
              <a:rPr lang="en-US" sz="600" b="1" smtClean="0">
                <a:solidFill>
                  <a:schemeClr val="bg1"/>
                </a:solidFill>
                <a:latin typeface="+mn-lt"/>
              </a:rPr>
              <a:pPr/>
              <a:t>‹#›</a:t>
            </a:fld>
            <a:r>
              <a:rPr lang="en-US" sz="600" b="1" dirty="0" smtClean="0">
                <a:solidFill>
                  <a:schemeClr val="bg1"/>
                </a:solidFill>
                <a:latin typeface="+mn-lt"/>
              </a:rPr>
              <a:t> of 30</a:t>
            </a:r>
            <a:endParaRPr lang="en-US" sz="600" b="1" dirty="0">
              <a:solidFill>
                <a:schemeClr val="bg1"/>
              </a:solidFill>
              <a:latin typeface="+mn-lt"/>
            </a:endParaRPr>
          </a:p>
        </p:txBody>
      </p:sp>
      <p:sp>
        <p:nvSpPr>
          <p:cNvPr id="5" name="Content Placeholder 4"/>
          <p:cNvSpPr>
            <a:spLocks noGrp="1"/>
          </p:cNvSpPr>
          <p:nvPr>
            <p:ph sz="quarter" idx="12"/>
          </p:nvPr>
        </p:nvSpPr>
        <p:spPr>
          <a:xfrm>
            <a:off x="304959" y="1117600"/>
            <a:ext cx="5540084" cy="2794000"/>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959" y="182033"/>
            <a:ext cx="2006587" cy="774700"/>
          </a:xfrm>
        </p:spPr>
        <p:txBody>
          <a:bodyPr anchor="b"/>
          <a:lstStyle>
            <a:lvl1pPr algn="l">
              <a:defRPr sz="1300" b="1"/>
            </a:lvl1pPr>
          </a:lstStyle>
          <a:p>
            <a:r>
              <a:rPr lang="en-US" smtClean="0"/>
              <a:t>Click to edit Master title style</a:t>
            </a:r>
            <a:endParaRPr lang="en-US"/>
          </a:p>
        </p:txBody>
      </p:sp>
      <p:sp>
        <p:nvSpPr>
          <p:cNvPr id="3" name="Content Placeholder 2"/>
          <p:cNvSpPr>
            <a:spLocks noGrp="1"/>
          </p:cNvSpPr>
          <p:nvPr>
            <p:ph idx="1"/>
          </p:nvPr>
        </p:nvSpPr>
        <p:spPr>
          <a:xfrm>
            <a:off x="2384608" y="182034"/>
            <a:ext cx="3409608" cy="3902075"/>
          </a:xfrm>
        </p:spPr>
        <p:txBody>
          <a:bodyPr/>
          <a:lstStyle>
            <a:lvl1pPr>
              <a:defRPr sz="21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959" y="956734"/>
            <a:ext cx="2006587" cy="3127375"/>
          </a:xfrm>
        </p:spPr>
        <p:txBody>
          <a:bodyPr/>
          <a:lstStyle>
            <a:lvl1pPr marL="0" indent="0">
              <a:buNone/>
              <a:defRPr sz="900"/>
            </a:lvl1pPr>
            <a:lvl2pPr marL="304861" indent="0">
              <a:buNone/>
              <a:defRPr sz="800"/>
            </a:lvl2pPr>
            <a:lvl3pPr marL="609722" indent="0">
              <a:buNone/>
              <a:defRPr sz="700"/>
            </a:lvl3pPr>
            <a:lvl4pPr marL="914583" indent="0">
              <a:buNone/>
              <a:defRPr sz="600"/>
            </a:lvl4pPr>
            <a:lvl5pPr marL="1219444" indent="0">
              <a:buNone/>
              <a:defRPr sz="600"/>
            </a:lvl5pPr>
            <a:lvl6pPr marL="1524305" indent="0">
              <a:buNone/>
              <a:defRPr sz="600"/>
            </a:lvl6pPr>
            <a:lvl7pPr marL="1829166" indent="0">
              <a:buNone/>
              <a:defRPr sz="600"/>
            </a:lvl7pPr>
            <a:lvl8pPr marL="2134027" indent="0">
              <a:buNone/>
              <a:defRPr sz="600"/>
            </a:lvl8pPr>
            <a:lvl9pPr marL="2438888" indent="0">
              <a:buNone/>
              <a:defRPr sz="6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Program Evaluation Part 1</a:t>
            </a:r>
            <a:endParaRPr lang="en-US"/>
          </a:p>
        </p:txBody>
      </p:sp>
      <p:sp>
        <p:nvSpPr>
          <p:cNvPr id="6" name="Slide Number Placeholder 5"/>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392F44F1-E5FB-4487-AE14-4145D050466A}"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5481" y="3200400"/>
            <a:ext cx="3659505" cy="377825"/>
          </a:xfrm>
        </p:spPr>
        <p:txBody>
          <a:bodyPr anchor="b"/>
          <a:lstStyle>
            <a:lvl1pPr algn="l">
              <a:defRPr sz="1300" b="1"/>
            </a:lvl1pPr>
          </a:lstStyle>
          <a:p>
            <a:r>
              <a:rPr lang="en-US" smtClean="0"/>
              <a:t>Click to edit Master title style</a:t>
            </a:r>
            <a:endParaRPr lang="en-US"/>
          </a:p>
        </p:txBody>
      </p:sp>
      <p:sp>
        <p:nvSpPr>
          <p:cNvPr id="3" name="Picture Placeholder 2"/>
          <p:cNvSpPr>
            <a:spLocks noGrp="1"/>
          </p:cNvSpPr>
          <p:nvPr>
            <p:ph type="pic" idx="1"/>
          </p:nvPr>
        </p:nvSpPr>
        <p:spPr>
          <a:xfrm>
            <a:off x="1195481" y="408517"/>
            <a:ext cx="3659505" cy="2743200"/>
          </a:xfrm>
        </p:spPr>
        <p:txBody>
          <a:bodyPr/>
          <a:lstStyle>
            <a:lvl1pPr marL="0" indent="0">
              <a:buNone/>
              <a:defRPr sz="2100"/>
            </a:lvl1pPr>
            <a:lvl2pPr marL="304861" indent="0">
              <a:buNone/>
              <a:defRPr sz="1900"/>
            </a:lvl2pPr>
            <a:lvl3pPr marL="609722" indent="0">
              <a:buNone/>
              <a:defRPr sz="1600"/>
            </a:lvl3pPr>
            <a:lvl4pPr marL="914583" indent="0">
              <a:buNone/>
              <a:defRPr sz="1300"/>
            </a:lvl4pPr>
            <a:lvl5pPr marL="1219444" indent="0">
              <a:buNone/>
              <a:defRPr sz="1300"/>
            </a:lvl5pPr>
            <a:lvl6pPr marL="1524305" indent="0">
              <a:buNone/>
              <a:defRPr sz="1300"/>
            </a:lvl6pPr>
            <a:lvl7pPr marL="1829166" indent="0">
              <a:buNone/>
              <a:defRPr sz="1300"/>
            </a:lvl7pPr>
            <a:lvl8pPr marL="2134027" indent="0">
              <a:buNone/>
              <a:defRPr sz="1300"/>
            </a:lvl8pPr>
            <a:lvl9pPr marL="2438888" indent="0">
              <a:buNone/>
              <a:defRPr sz="1300"/>
            </a:lvl9pPr>
          </a:lstStyle>
          <a:p>
            <a:r>
              <a:rPr lang="en-US" smtClean="0"/>
              <a:t>Click icon to add picture</a:t>
            </a:r>
            <a:endParaRPr lang="en-US"/>
          </a:p>
        </p:txBody>
      </p:sp>
      <p:sp>
        <p:nvSpPr>
          <p:cNvPr id="4" name="Text Placeholder 3"/>
          <p:cNvSpPr>
            <a:spLocks noGrp="1"/>
          </p:cNvSpPr>
          <p:nvPr>
            <p:ph type="body" sz="half" idx="2"/>
          </p:nvPr>
        </p:nvSpPr>
        <p:spPr>
          <a:xfrm>
            <a:off x="1195481" y="3578225"/>
            <a:ext cx="3659505" cy="536575"/>
          </a:xfrm>
        </p:spPr>
        <p:txBody>
          <a:bodyPr/>
          <a:lstStyle>
            <a:lvl1pPr marL="0" indent="0">
              <a:buNone/>
              <a:defRPr sz="900"/>
            </a:lvl1pPr>
            <a:lvl2pPr marL="304861" indent="0">
              <a:buNone/>
              <a:defRPr sz="800"/>
            </a:lvl2pPr>
            <a:lvl3pPr marL="609722" indent="0">
              <a:buNone/>
              <a:defRPr sz="700"/>
            </a:lvl3pPr>
            <a:lvl4pPr marL="914583" indent="0">
              <a:buNone/>
              <a:defRPr sz="600"/>
            </a:lvl4pPr>
            <a:lvl5pPr marL="1219444" indent="0">
              <a:buNone/>
              <a:defRPr sz="600"/>
            </a:lvl5pPr>
            <a:lvl6pPr marL="1524305" indent="0">
              <a:buNone/>
              <a:defRPr sz="600"/>
            </a:lvl6pPr>
            <a:lvl7pPr marL="1829166" indent="0">
              <a:buNone/>
              <a:defRPr sz="600"/>
            </a:lvl7pPr>
            <a:lvl8pPr marL="2134027" indent="0">
              <a:buNone/>
              <a:defRPr sz="600"/>
            </a:lvl8pPr>
            <a:lvl9pPr marL="2438888" indent="0">
              <a:buNone/>
              <a:defRPr sz="6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Program Evaluation Part 1</a:t>
            </a:r>
            <a:endParaRPr lang="en-US"/>
          </a:p>
        </p:txBody>
      </p:sp>
      <p:sp>
        <p:nvSpPr>
          <p:cNvPr id="6" name="Slide Number Placeholder 5"/>
          <p:cNvSpPr>
            <a:spLocks noGrp="1"/>
          </p:cNvSpPr>
          <p:nvPr>
            <p:ph type="sldNum" sz="quarter" idx="11"/>
          </p:nvPr>
        </p:nvSpPr>
        <p:spPr/>
        <p:txBody>
          <a:bodyPr/>
          <a:lstStyle>
            <a:lvl1pPr>
              <a:defRPr/>
            </a:lvl1pPr>
          </a:lstStyle>
          <a:p>
            <a:r>
              <a:rPr lang="en-US" dirty="0"/>
              <a:t> </a:t>
            </a:r>
            <a:r>
              <a:rPr lang="en-US" sz="600" b="1" dirty="0">
                <a:solidFill>
                  <a:schemeClr val="bg1"/>
                </a:solidFill>
                <a:latin typeface="+mn-lt"/>
              </a:rPr>
              <a:t>Slide </a:t>
            </a:r>
            <a:fld id="{7F0B2A16-0EBD-4B8A-9E30-BEA26E90FEB6}" type="slidenum">
              <a:rPr lang="en-US" sz="600" b="1">
                <a:solidFill>
                  <a:schemeClr val="bg1"/>
                </a:solidFill>
                <a:latin typeface="+mn-lt"/>
              </a:rPr>
              <a:pPr/>
              <a:t>‹#›</a:t>
            </a:fld>
            <a:r>
              <a:rPr lang="en-US" sz="600" b="1" dirty="0">
                <a:solidFill>
                  <a:schemeClr val="bg1"/>
                </a:solidFill>
                <a:latin typeface="+mn-lt"/>
              </a:rPr>
              <a:t>of 30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slide_master_bottom2.jpg"/>
          <p:cNvPicPr>
            <a:picLocks/>
          </p:cNvPicPr>
          <p:nvPr/>
        </p:nvPicPr>
        <p:blipFill>
          <a:blip r:embed="rId14" cstate="print"/>
          <a:stretch>
            <a:fillRect/>
          </a:stretch>
        </p:blipFill>
        <p:spPr>
          <a:xfrm>
            <a:off x="0" y="3810000"/>
            <a:ext cx="6099048" cy="762000"/>
          </a:xfrm>
          <a:prstGeom prst="rect">
            <a:avLst/>
          </a:prstGeom>
        </p:spPr>
      </p:pic>
      <p:pic>
        <p:nvPicPr>
          <p:cNvPr id="1031" name="Picture 7" descr="C:\Documents and Settings\User\Desktop\NCEH\slidemasterimages\slide_master_top.jpg"/>
          <p:cNvPicPr>
            <a:picLocks noChangeAspect="1" noChangeArrowheads="1"/>
          </p:cNvPicPr>
          <p:nvPr/>
        </p:nvPicPr>
        <p:blipFill>
          <a:blip r:embed="rId15" cstate="print"/>
          <a:srcRect/>
          <a:stretch>
            <a:fillRect/>
          </a:stretch>
        </p:blipFill>
        <p:spPr bwMode="auto">
          <a:xfrm>
            <a:off x="2118" y="1"/>
            <a:ext cx="6097057" cy="892175"/>
          </a:xfrm>
          <a:prstGeom prst="rect">
            <a:avLst/>
          </a:prstGeom>
          <a:noFill/>
        </p:spPr>
      </p:pic>
      <p:sp>
        <p:nvSpPr>
          <p:cNvPr id="1026" name="Rectangle 2"/>
          <p:cNvSpPr>
            <a:spLocks noGrp="1" noChangeArrowheads="1"/>
          </p:cNvSpPr>
          <p:nvPr>
            <p:ph type="title"/>
          </p:nvPr>
        </p:nvSpPr>
        <p:spPr bwMode="auto">
          <a:xfrm>
            <a:off x="457438" y="50800"/>
            <a:ext cx="5184299" cy="762000"/>
          </a:xfrm>
          <a:prstGeom prst="rect">
            <a:avLst/>
          </a:prstGeom>
          <a:noFill/>
          <a:ln w="9525">
            <a:noFill/>
            <a:miter lim="800000"/>
            <a:headEnd/>
            <a:tailEnd/>
          </a:ln>
          <a:effectLst/>
        </p:spPr>
        <p:txBody>
          <a:bodyPr vert="horz" wrap="square" lIns="60972" tIns="30486" rIns="60972" bIns="30486"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438" y="1066800"/>
            <a:ext cx="5184299" cy="2743200"/>
          </a:xfrm>
          <a:prstGeom prst="rect">
            <a:avLst/>
          </a:prstGeom>
          <a:noFill/>
          <a:ln w="9525">
            <a:noFill/>
            <a:miter lim="800000"/>
            <a:headEnd/>
            <a:tailEnd/>
          </a:ln>
          <a:effectLst/>
        </p:spPr>
        <p:txBody>
          <a:bodyPr vert="horz" wrap="square" lIns="60972" tIns="30486" rIns="60972" bIns="3048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9" name="Rectangle 5"/>
          <p:cNvSpPr>
            <a:spLocks noGrp="1" noChangeArrowheads="1"/>
          </p:cNvSpPr>
          <p:nvPr>
            <p:ph type="ftr" sz="quarter" idx="3"/>
          </p:nvPr>
        </p:nvSpPr>
        <p:spPr bwMode="auto">
          <a:xfrm>
            <a:off x="1587" y="4191000"/>
            <a:ext cx="1219200" cy="381000"/>
          </a:xfrm>
          <a:prstGeom prst="rect">
            <a:avLst/>
          </a:prstGeom>
          <a:noFill/>
          <a:ln w="9525">
            <a:noFill/>
            <a:miter lim="800000"/>
            <a:headEnd/>
            <a:tailEnd/>
          </a:ln>
          <a:effectLst/>
        </p:spPr>
        <p:txBody>
          <a:bodyPr vert="horz" wrap="square" lIns="60972" tIns="30486" rIns="60972" bIns="30486" numCol="1" anchor="t" anchorCtr="0" compatLnSpc="1">
            <a:prstTxWarp prst="textNoShape">
              <a:avLst/>
            </a:prstTxWarp>
          </a:bodyPr>
          <a:lstStyle>
            <a:lvl1pPr algn="l">
              <a:defRPr sz="1050" b="0">
                <a:solidFill>
                  <a:schemeClr val="bg1"/>
                </a:solidFill>
                <a:latin typeface="+mn-lt"/>
              </a:defRPr>
            </a:lvl1pPr>
          </a:lstStyle>
          <a:p>
            <a:r>
              <a:rPr lang="en-US" smtClean="0"/>
              <a:t>Program Evaluation Part 1</a:t>
            </a:r>
            <a:endParaRPr lang="en-US" dirty="0"/>
          </a:p>
        </p:txBody>
      </p:sp>
      <p:sp>
        <p:nvSpPr>
          <p:cNvPr id="1030" name="Rectangle 6"/>
          <p:cNvSpPr>
            <a:spLocks noGrp="1" noChangeArrowheads="1"/>
          </p:cNvSpPr>
          <p:nvPr>
            <p:ph type="sldNum" sz="quarter" idx="4"/>
          </p:nvPr>
        </p:nvSpPr>
        <p:spPr bwMode="auto">
          <a:xfrm>
            <a:off x="5030787" y="4343400"/>
            <a:ext cx="1066800" cy="177800"/>
          </a:xfrm>
          <a:prstGeom prst="rect">
            <a:avLst/>
          </a:prstGeom>
          <a:noFill/>
          <a:ln w="9525">
            <a:noFill/>
            <a:miter lim="800000"/>
            <a:headEnd/>
            <a:tailEnd/>
          </a:ln>
          <a:effectLst/>
        </p:spPr>
        <p:txBody>
          <a:bodyPr vert="horz" wrap="square" lIns="60972" tIns="30486" rIns="60972" bIns="30486" numCol="1" anchor="t" anchorCtr="0" compatLnSpc="1">
            <a:prstTxWarp prst="textNoShape">
              <a:avLst/>
            </a:prstTxWarp>
          </a:bodyPr>
          <a:lstStyle>
            <a:lvl1pPr algn="r">
              <a:defRPr sz="900" b="0"/>
            </a:lvl1pPr>
          </a:lstStyle>
          <a:p>
            <a:r>
              <a:rPr lang="en-US" dirty="0" smtClean="0"/>
              <a:t> </a:t>
            </a:r>
            <a:r>
              <a:rPr lang="en-US" sz="1050" dirty="0" smtClean="0">
                <a:solidFill>
                  <a:schemeClr val="bg1"/>
                </a:solidFill>
                <a:latin typeface="+mn-lt"/>
              </a:rPr>
              <a:t>Slide </a:t>
            </a:r>
            <a:fld id="{584B41AD-5B6B-4DD7-9B31-0B1DCD0D6665}" type="slidenum">
              <a:rPr lang="en-US" sz="1050" smtClean="0">
                <a:solidFill>
                  <a:schemeClr val="bg1"/>
                </a:solidFill>
                <a:latin typeface="+mn-lt"/>
              </a:rPr>
              <a:pPr/>
              <a:t>‹#›</a:t>
            </a:fld>
            <a:r>
              <a:rPr lang="en-US" sz="1050" dirty="0" smtClean="0">
                <a:solidFill>
                  <a:schemeClr val="bg1"/>
                </a:solidFill>
                <a:latin typeface="+mn-lt"/>
              </a:rPr>
              <a:t>of 30</a:t>
            </a:r>
            <a:endParaRPr lang="en-US" sz="1050" dirty="0">
              <a:solidFill>
                <a:schemeClr val="bg1"/>
              </a:solidFill>
              <a:latin typeface="+mn-lt"/>
            </a:endParaRPr>
          </a:p>
        </p:txBody>
      </p:sp>
      <p:pic>
        <p:nvPicPr>
          <p:cNvPr id="8" name="Picture 7" descr="transparent_tree_logo.gif"/>
          <p:cNvPicPr>
            <a:picLocks noChangeAspect="1"/>
          </p:cNvPicPr>
          <p:nvPr/>
        </p:nvPicPr>
        <p:blipFill>
          <a:blip r:embed="rId16" cstate="print"/>
          <a:stretch>
            <a:fillRect/>
          </a:stretch>
        </p:blipFill>
        <p:spPr>
          <a:xfrm>
            <a:off x="5259387" y="2743200"/>
            <a:ext cx="781050" cy="1057275"/>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1" fontAlgn="base" hangingPunct="1">
        <a:spcBef>
          <a:spcPct val="0"/>
        </a:spcBef>
        <a:spcAft>
          <a:spcPct val="0"/>
        </a:spcAft>
        <a:defRPr b="1">
          <a:solidFill>
            <a:schemeClr val="bg1"/>
          </a:solidFill>
          <a:latin typeface="+mj-lt"/>
          <a:ea typeface="+mj-ea"/>
          <a:cs typeface="+mj-cs"/>
        </a:defRPr>
      </a:lvl1pPr>
      <a:lvl2pPr algn="ctr" rtl="0" eaLnBrk="1" fontAlgn="base" hangingPunct="1">
        <a:spcBef>
          <a:spcPct val="0"/>
        </a:spcBef>
        <a:spcAft>
          <a:spcPct val="0"/>
        </a:spcAft>
        <a:defRPr b="1">
          <a:solidFill>
            <a:schemeClr val="bg1"/>
          </a:solidFill>
          <a:latin typeface="Arial" charset="0"/>
        </a:defRPr>
      </a:lvl2pPr>
      <a:lvl3pPr algn="ctr" rtl="0" eaLnBrk="1" fontAlgn="base" hangingPunct="1">
        <a:spcBef>
          <a:spcPct val="0"/>
        </a:spcBef>
        <a:spcAft>
          <a:spcPct val="0"/>
        </a:spcAft>
        <a:defRPr b="1">
          <a:solidFill>
            <a:schemeClr val="bg1"/>
          </a:solidFill>
          <a:latin typeface="Arial" charset="0"/>
        </a:defRPr>
      </a:lvl3pPr>
      <a:lvl4pPr algn="ctr" rtl="0" eaLnBrk="1" fontAlgn="base" hangingPunct="1">
        <a:spcBef>
          <a:spcPct val="0"/>
        </a:spcBef>
        <a:spcAft>
          <a:spcPct val="0"/>
        </a:spcAft>
        <a:defRPr b="1">
          <a:solidFill>
            <a:schemeClr val="bg1"/>
          </a:solidFill>
          <a:latin typeface="Arial" charset="0"/>
        </a:defRPr>
      </a:lvl4pPr>
      <a:lvl5pPr algn="ctr" rtl="0" eaLnBrk="1" fontAlgn="base" hangingPunct="1">
        <a:spcBef>
          <a:spcPct val="0"/>
        </a:spcBef>
        <a:spcAft>
          <a:spcPct val="0"/>
        </a:spcAft>
        <a:defRPr b="1">
          <a:solidFill>
            <a:schemeClr val="bg1"/>
          </a:solidFill>
          <a:latin typeface="Arial" charset="0"/>
        </a:defRPr>
      </a:lvl5pPr>
      <a:lvl6pPr marL="304861" algn="ctr" rtl="0" eaLnBrk="1" fontAlgn="base" hangingPunct="1">
        <a:spcBef>
          <a:spcPct val="0"/>
        </a:spcBef>
        <a:spcAft>
          <a:spcPct val="0"/>
        </a:spcAft>
        <a:defRPr b="1">
          <a:solidFill>
            <a:schemeClr val="bg1"/>
          </a:solidFill>
          <a:latin typeface="Arial" charset="0"/>
        </a:defRPr>
      </a:lvl6pPr>
      <a:lvl7pPr marL="609722" algn="ctr" rtl="0" eaLnBrk="1" fontAlgn="base" hangingPunct="1">
        <a:spcBef>
          <a:spcPct val="0"/>
        </a:spcBef>
        <a:spcAft>
          <a:spcPct val="0"/>
        </a:spcAft>
        <a:defRPr b="1">
          <a:solidFill>
            <a:schemeClr val="bg1"/>
          </a:solidFill>
          <a:latin typeface="Arial" charset="0"/>
        </a:defRPr>
      </a:lvl7pPr>
      <a:lvl8pPr marL="914583" algn="ctr" rtl="0" eaLnBrk="1" fontAlgn="base" hangingPunct="1">
        <a:spcBef>
          <a:spcPct val="0"/>
        </a:spcBef>
        <a:spcAft>
          <a:spcPct val="0"/>
        </a:spcAft>
        <a:defRPr b="1">
          <a:solidFill>
            <a:schemeClr val="bg1"/>
          </a:solidFill>
          <a:latin typeface="Arial" charset="0"/>
        </a:defRPr>
      </a:lvl8pPr>
      <a:lvl9pPr marL="1219444" algn="ctr" rtl="0" eaLnBrk="1" fontAlgn="base" hangingPunct="1">
        <a:spcBef>
          <a:spcPct val="0"/>
        </a:spcBef>
        <a:spcAft>
          <a:spcPct val="0"/>
        </a:spcAft>
        <a:defRPr b="1">
          <a:solidFill>
            <a:schemeClr val="bg1"/>
          </a:solidFill>
          <a:latin typeface="Arial" charset="0"/>
        </a:defRPr>
      </a:lvl9pPr>
    </p:titleStyle>
    <p:bodyStyle>
      <a:lvl1pPr marL="228646" indent="-228646" algn="l" rtl="0" eaLnBrk="1" fontAlgn="base" hangingPunct="1">
        <a:spcBef>
          <a:spcPct val="20000"/>
        </a:spcBef>
        <a:spcAft>
          <a:spcPct val="0"/>
        </a:spcAft>
        <a:defRPr sz="900" b="1">
          <a:solidFill>
            <a:schemeClr val="tx1"/>
          </a:solidFill>
          <a:latin typeface="+mn-lt"/>
          <a:ea typeface="+mn-ea"/>
          <a:cs typeface="+mn-cs"/>
        </a:defRPr>
      </a:lvl1pPr>
      <a:lvl2pPr marL="495399" indent="-190538" algn="l" rtl="0" eaLnBrk="1" fontAlgn="base" hangingPunct="1">
        <a:spcBef>
          <a:spcPct val="20000"/>
        </a:spcBef>
        <a:spcAft>
          <a:spcPct val="0"/>
        </a:spcAft>
        <a:buSzPct val="150000"/>
        <a:buChar char="•"/>
        <a:defRPr sz="900" b="1">
          <a:solidFill>
            <a:schemeClr val="tx1"/>
          </a:solidFill>
          <a:latin typeface="+mn-lt"/>
        </a:defRPr>
      </a:lvl2pPr>
      <a:lvl3pPr marL="762152" indent="-152430" algn="l" rtl="0" eaLnBrk="1" fontAlgn="base" hangingPunct="1">
        <a:spcBef>
          <a:spcPct val="20000"/>
        </a:spcBef>
        <a:spcAft>
          <a:spcPct val="0"/>
        </a:spcAft>
        <a:buChar char="o"/>
        <a:defRPr sz="900" b="1">
          <a:solidFill>
            <a:schemeClr val="tx1"/>
          </a:solidFill>
          <a:latin typeface="+mn-lt"/>
        </a:defRPr>
      </a:lvl3pPr>
      <a:lvl4pPr marL="1067013" indent="-152430" algn="l" rtl="0" eaLnBrk="1" fontAlgn="base" hangingPunct="1">
        <a:spcBef>
          <a:spcPct val="20000"/>
        </a:spcBef>
        <a:spcAft>
          <a:spcPct val="0"/>
        </a:spcAft>
        <a:defRPr sz="1300">
          <a:solidFill>
            <a:schemeClr val="tx1"/>
          </a:solidFill>
          <a:latin typeface="Times New Roman" charset="0"/>
        </a:defRPr>
      </a:lvl4pPr>
      <a:lvl5pPr marL="1371874" indent="-152430" algn="l" rtl="0" eaLnBrk="1" fontAlgn="base" hangingPunct="1">
        <a:spcBef>
          <a:spcPct val="20000"/>
        </a:spcBef>
        <a:spcAft>
          <a:spcPct val="0"/>
        </a:spcAft>
        <a:buChar char="»"/>
        <a:defRPr sz="1300">
          <a:solidFill>
            <a:schemeClr val="tx1"/>
          </a:solidFill>
          <a:latin typeface="Times New Roman" charset="0"/>
        </a:defRPr>
      </a:lvl5pPr>
      <a:lvl6pPr marL="1676735" indent="-152430" algn="l" rtl="0" eaLnBrk="1" fontAlgn="base" hangingPunct="1">
        <a:spcBef>
          <a:spcPct val="20000"/>
        </a:spcBef>
        <a:spcAft>
          <a:spcPct val="0"/>
        </a:spcAft>
        <a:buChar char="»"/>
        <a:defRPr sz="1300">
          <a:solidFill>
            <a:schemeClr val="tx1"/>
          </a:solidFill>
          <a:latin typeface="Times New Roman" charset="0"/>
        </a:defRPr>
      </a:lvl6pPr>
      <a:lvl7pPr marL="1981596" indent="-152430" algn="l" rtl="0" eaLnBrk="1" fontAlgn="base" hangingPunct="1">
        <a:spcBef>
          <a:spcPct val="20000"/>
        </a:spcBef>
        <a:spcAft>
          <a:spcPct val="0"/>
        </a:spcAft>
        <a:buChar char="»"/>
        <a:defRPr sz="1300">
          <a:solidFill>
            <a:schemeClr val="tx1"/>
          </a:solidFill>
          <a:latin typeface="Times New Roman" charset="0"/>
        </a:defRPr>
      </a:lvl7pPr>
      <a:lvl8pPr marL="2286457" indent="-152430" algn="l" rtl="0" eaLnBrk="1" fontAlgn="base" hangingPunct="1">
        <a:spcBef>
          <a:spcPct val="20000"/>
        </a:spcBef>
        <a:spcAft>
          <a:spcPct val="0"/>
        </a:spcAft>
        <a:buChar char="»"/>
        <a:defRPr sz="1300">
          <a:solidFill>
            <a:schemeClr val="tx1"/>
          </a:solidFill>
          <a:latin typeface="Times New Roman" charset="0"/>
        </a:defRPr>
      </a:lvl8pPr>
      <a:lvl9pPr marL="2591318" indent="-152430" algn="l" rtl="0" eaLnBrk="1" fontAlgn="base" hangingPunct="1">
        <a:spcBef>
          <a:spcPct val="20000"/>
        </a:spcBef>
        <a:spcAft>
          <a:spcPct val="0"/>
        </a:spcAft>
        <a:buChar char="»"/>
        <a:defRPr sz="1300">
          <a:solidFill>
            <a:schemeClr val="tx1"/>
          </a:solidFill>
          <a:latin typeface="Times New Roman" charset="0"/>
        </a:defRPr>
      </a:lvl9pPr>
    </p:bodyStyle>
    <p:otherStyle>
      <a:defPPr>
        <a:defRPr lang="en-US"/>
      </a:defPPr>
      <a:lvl1pPr marL="0" algn="l" defTabSz="609722" rtl="0" eaLnBrk="1" latinLnBrk="0" hangingPunct="1">
        <a:defRPr sz="1200" kern="1200">
          <a:solidFill>
            <a:schemeClr val="tx1"/>
          </a:solidFill>
          <a:latin typeface="+mn-lt"/>
          <a:ea typeface="+mn-ea"/>
          <a:cs typeface="+mn-cs"/>
        </a:defRPr>
      </a:lvl1pPr>
      <a:lvl2pPr marL="304861" algn="l" defTabSz="609722" rtl="0" eaLnBrk="1" latinLnBrk="0" hangingPunct="1">
        <a:defRPr sz="1200" kern="1200">
          <a:solidFill>
            <a:schemeClr val="tx1"/>
          </a:solidFill>
          <a:latin typeface="+mn-lt"/>
          <a:ea typeface="+mn-ea"/>
          <a:cs typeface="+mn-cs"/>
        </a:defRPr>
      </a:lvl2pPr>
      <a:lvl3pPr marL="609722" algn="l" defTabSz="609722" rtl="0" eaLnBrk="1" latinLnBrk="0" hangingPunct="1">
        <a:defRPr sz="1200" kern="1200">
          <a:solidFill>
            <a:schemeClr val="tx1"/>
          </a:solidFill>
          <a:latin typeface="+mn-lt"/>
          <a:ea typeface="+mn-ea"/>
          <a:cs typeface="+mn-cs"/>
        </a:defRPr>
      </a:lvl3pPr>
      <a:lvl4pPr marL="914583" algn="l" defTabSz="609722" rtl="0" eaLnBrk="1" latinLnBrk="0" hangingPunct="1">
        <a:defRPr sz="1200" kern="1200">
          <a:solidFill>
            <a:schemeClr val="tx1"/>
          </a:solidFill>
          <a:latin typeface="+mn-lt"/>
          <a:ea typeface="+mn-ea"/>
          <a:cs typeface="+mn-cs"/>
        </a:defRPr>
      </a:lvl4pPr>
      <a:lvl5pPr marL="1219444" algn="l" defTabSz="609722" rtl="0" eaLnBrk="1" latinLnBrk="0" hangingPunct="1">
        <a:defRPr sz="1200" kern="1200">
          <a:solidFill>
            <a:schemeClr val="tx1"/>
          </a:solidFill>
          <a:latin typeface="+mn-lt"/>
          <a:ea typeface="+mn-ea"/>
          <a:cs typeface="+mn-cs"/>
        </a:defRPr>
      </a:lvl5pPr>
      <a:lvl6pPr marL="1524305" algn="l" defTabSz="609722" rtl="0" eaLnBrk="1" latinLnBrk="0" hangingPunct="1">
        <a:defRPr sz="1200" kern="1200">
          <a:solidFill>
            <a:schemeClr val="tx1"/>
          </a:solidFill>
          <a:latin typeface="+mn-lt"/>
          <a:ea typeface="+mn-ea"/>
          <a:cs typeface="+mn-cs"/>
        </a:defRPr>
      </a:lvl6pPr>
      <a:lvl7pPr marL="1829166" algn="l" defTabSz="609722" rtl="0" eaLnBrk="1" latinLnBrk="0" hangingPunct="1">
        <a:defRPr sz="1200" kern="1200">
          <a:solidFill>
            <a:schemeClr val="tx1"/>
          </a:solidFill>
          <a:latin typeface="+mn-lt"/>
          <a:ea typeface="+mn-ea"/>
          <a:cs typeface="+mn-cs"/>
        </a:defRPr>
      </a:lvl7pPr>
      <a:lvl8pPr marL="2134027" algn="l" defTabSz="609722" rtl="0" eaLnBrk="1" latinLnBrk="0" hangingPunct="1">
        <a:defRPr sz="1200" kern="1200">
          <a:solidFill>
            <a:schemeClr val="tx1"/>
          </a:solidFill>
          <a:latin typeface="+mn-lt"/>
          <a:ea typeface="+mn-ea"/>
          <a:cs typeface="+mn-cs"/>
        </a:defRPr>
      </a:lvl8pPr>
      <a:lvl9pPr marL="2438888" algn="l" defTabSz="609722"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63587" y="21336"/>
            <a:ext cx="4648200" cy="4937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008" tIns="45504" rIns="91008" bIns="45504" rtlCol="0" anchor="ctr"/>
          <a:lstStyle/>
          <a:p>
            <a:pPr algn="ctr"/>
            <a:endParaRPr lang="en-US"/>
          </a:p>
        </p:txBody>
      </p:sp>
      <p:sp>
        <p:nvSpPr>
          <p:cNvPr id="8" name="Title 7"/>
          <p:cNvSpPr>
            <a:spLocks noGrp="1"/>
          </p:cNvSpPr>
          <p:nvPr>
            <p:ph type="title"/>
          </p:nvPr>
        </p:nvSpPr>
        <p:spPr>
          <a:xfrm>
            <a:off x="1377695" y="1831848"/>
            <a:ext cx="4034092" cy="911352"/>
          </a:xfrm>
        </p:spPr>
        <p:txBody>
          <a:bodyPr/>
          <a:lstStyle/>
          <a:p>
            <a:pPr algn="l"/>
            <a:r>
              <a:rPr lang="en-US" sz="1800" dirty="0" smtClean="0">
                <a:solidFill>
                  <a:schemeClr val="tx2"/>
                </a:solidFill>
              </a:rPr>
              <a:t>Focus On…</a:t>
            </a:r>
            <a:br>
              <a:rPr lang="en-US" sz="1800" dirty="0" smtClean="0">
                <a:solidFill>
                  <a:schemeClr val="tx2"/>
                </a:solidFill>
              </a:rPr>
            </a:br>
            <a:r>
              <a:rPr lang="en-US" sz="1800" dirty="0" smtClean="0">
                <a:solidFill>
                  <a:schemeClr val="tx2"/>
                </a:solidFill>
              </a:rPr>
              <a:t>“</a:t>
            </a:r>
            <a:r>
              <a:rPr lang="en-US" sz="1800" i="1" dirty="0" smtClean="0">
                <a:solidFill>
                  <a:schemeClr val="tx2"/>
                </a:solidFill>
              </a:rPr>
              <a:t>Data Collection Choices</a:t>
            </a:r>
            <a:r>
              <a:rPr lang="en-US" sz="1800" dirty="0" smtClean="0">
                <a:solidFill>
                  <a:schemeClr val="tx2"/>
                </a:solidFill>
              </a:rPr>
              <a:t>”</a:t>
            </a:r>
            <a:br>
              <a:rPr lang="en-US" sz="1800" dirty="0" smtClean="0">
                <a:solidFill>
                  <a:schemeClr val="tx2"/>
                </a:solidFill>
              </a:rPr>
            </a:br>
            <a:endParaRPr lang="en-US" sz="1800" dirty="0"/>
          </a:p>
        </p:txBody>
      </p:sp>
      <p:pic>
        <p:nvPicPr>
          <p:cNvPr id="5" name="Picture 4" descr="cdc_logo.png"/>
          <p:cNvPicPr>
            <a:picLocks noChangeAspect="1"/>
          </p:cNvPicPr>
          <p:nvPr/>
        </p:nvPicPr>
        <p:blipFill>
          <a:blip r:embed="rId3" cstate="print"/>
          <a:stretch>
            <a:fillRect/>
          </a:stretch>
        </p:blipFill>
        <p:spPr>
          <a:xfrm>
            <a:off x="845157" y="59176"/>
            <a:ext cx="3982313" cy="398024"/>
          </a:xfrm>
          <a:prstGeom prst="rect">
            <a:avLst/>
          </a:prstGeom>
        </p:spPr>
      </p:pic>
      <p:pic>
        <p:nvPicPr>
          <p:cNvPr id="6" name="Picture 5" descr="hhs_logo.png"/>
          <p:cNvPicPr>
            <a:picLocks noChangeAspect="1"/>
          </p:cNvPicPr>
          <p:nvPr/>
        </p:nvPicPr>
        <p:blipFill>
          <a:blip r:embed="rId4" cstate="print"/>
          <a:stretch>
            <a:fillRect/>
          </a:stretch>
        </p:blipFill>
        <p:spPr>
          <a:xfrm>
            <a:off x="4802187" y="76200"/>
            <a:ext cx="446460" cy="402336"/>
          </a:xfrm>
          <a:prstGeom prst="rect">
            <a:avLst/>
          </a:prstGeom>
        </p:spPr>
      </p:pic>
      <p:pic>
        <p:nvPicPr>
          <p:cNvPr id="10" name="Picture 9" descr="transparent_tree_logo.gif"/>
          <p:cNvPicPr>
            <a:picLocks noChangeAspect="1"/>
          </p:cNvPicPr>
          <p:nvPr/>
        </p:nvPicPr>
        <p:blipFill>
          <a:blip r:embed="rId5" cstate="print"/>
          <a:stretch>
            <a:fillRect/>
          </a:stretch>
        </p:blipFill>
        <p:spPr>
          <a:xfrm>
            <a:off x="5183187" y="1998490"/>
            <a:ext cx="781050" cy="1049535"/>
          </a:xfrm>
          <a:prstGeom prst="rect">
            <a:avLst/>
          </a:prstGeom>
        </p:spPr>
      </p:pic>
      <p:sp>
        <p:nvSpPr>
          <p:cNvPr id="9" name="TextBox 8"/>
          <p:cNvSpPr txBox="1"/>
          <p:nvPr/>
        </p:nvSpPr>
        <p:spPr>
          <a:xfrm>
            <a:off x="557784" y="2785646"/>
            <a:ext cx="4495800" cy="338554"/>
          </a:xfrm>
          <a:prstGeom prst="rect">
            <a:avLst/>
          </a:prstGeom>
          <a:noFill/>
        </p:spPr>
        <p:txBody>
          <a:bodyPr wrap="square" rtlCol="0">
            <a:spAutoFit/>
          </a:bodyPr>
          <a:lstStyle/>
          <a:p>
            <a:pPr algn="ctr"/>
            <a:r>
              <a:rPr lang="en-US" b="1" dirty="0" smtClean="0">
                <a:solidFill>
                  <a:schemeClr val="tx2"/>
                </a:solidFill>
                <a:latin typeface="+mj-lt"/>
              </a:rPr>
              <a:t>Presented by: Tom Chapel</a:t>
            </a:r>
            <a:endParaRPr lang="en-US" sz="1400" b="1"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Education: </a:t>
            </a:r>
            <a:br>
              <a:rPr lang="en-US" dirty="0" smtClean="0"/>
            </a:br>
            <a:r>
              <a:rPr lang="en-US" dirty="0" smtClean="0"/>
              <a:t>Our Evaluation Focus</a:t>
            </a:r>
            <a:endParaRPr lang="en-US" dirty="0"/>
          </a:p>
        </p:txBody>
      </p:sp>
      <p:sp>
        <p:nvSpPr>
          <p:cNvPr id="3" name="Content Placeholder 2"/>
          <p:cNvSpPr>
            <a:spLocks noGrp="1"/>
          </p:cNvSpPr>
          <p:nvPr>
            <p:ph idx="1"/>
          </p:nvPr>
        </p:nvSpPr>
        <p:spPr/>
        <p:txBody>
          <a:bodyPr/>
          <a:lstStyle/>
          <a:p>
            <a:pPr defTabSz="547268" fontAlgn="auto">
              <a:spcBef>
                <a:spcPts val="400"/>
              </a:spcBef>
              <a:spcAft>
                <a:spcPts val="0"/>
              </a:spcAft>
              <a:defRPr sz="1800" b="0" i="0" u="none" strike="noStrike" kern="0" cap="none" spc="0" baseline="0">
                <a:solidFill>
                  <a:srgbClr val="000000"/>
                </a:solidFill>
                <a:uFillTx/>
              </a:defRPr>
            </a:pPr>
            <a:r>
              <a:rPr lang="en-US" sz="1400" u="sng" dirty="0" smtClean="0">
                <a:solidFill>
                  <a:schemeClr val="accent5">
                    <a:lumMod val="50000"/>
                  </a:schemeClr>
                </a:solidFill>
              </a:rPr>
              <a:t>Activities:</a:t>
            </a:r>
            <a:r>
              <a:rPr lang="en-US" sz="1200" dirty="0" smtClean="0"/>
              <a:t>				</a:t>
            </a:r>
            <a:r>
              <a:rPr lang="en-US" sz="1400" u="sng" dirty="0" smtClean="0">
                <a:solidFill>
                  <a:schemeClr val="accent5">
                    <a:lumMod val="50000"/>
                  </a:schemeClr>
                </a:solidFill>
              </a:rPr>
              <a:t>Outcomes:</a:t>
            </a:r>
            <a:endParaRPr lang="en-US" sz="1200" u="sng" dirty="0" smtClean="0">
              <a:solidFill>
                <a:schemeClr val="accent5">
                  <a:lumMod val="50000"/>
                </a:schemeClr>
              </a:solidFill>
            </a:endParaRPr>
          </a:p>
          <a:p>
            <a:pPr defTabSz="547268" fontAlgn="auto">
              <a:spcBef>
                <a:spcPts val="400"/>
              </a:spcBef>
              <a:spcAft>
                <a:spcPts val="0"/>
              </a:spcAft>
              <a:defRPr sz="1800" b="0" i="0" u="none" strike="noStrike" kern="0" cap="none" spc="0" baseline="0">
                <a:solidFill>
                  <a:srgbClr val="000000"/>
                </a:solidFill>
                <a:uFillTx/>
              </a:defRPr>
            </a:pPr>
            <a:r>
              <a:rPr lang="en-US" sz="1200" dirty="0" smtClean="0"/>
              <a:t>Conduct trainings			Provider KAB increase</a:t>
            </a:r>
          </a:p>
          <a:p>
            <a:pPr defTabSz="547268" fontAlgn="auto">
              <a:spcBef>
                <a:spcPts val="400"/>
              </a:spcBef>
              <a:spcAft>
                <a:spcPts val="0"/>
              </a:spcAft>
              <a:defRPr sz="1800" b="0" i="0" u="none" strike="noStrike" kern="0" cap="none" spc="0" baseline="0">
                <a:solidFill>
                  <a:srgbClr val="000000"/>
                </a:solidFill>
                <a:uFillTx/>
              </a:defRPr>
            </a:pPr>
            <a:r>
              <a:rPr lang="en-US" sz="1200" dirty="0" smtClean="0"/>
              <a:t>MD peer education and rounds		Provided policies</a:t>
            </a:r>
          </a:p>
          <a:p>
            <a:pPr defTabSz="547268" fontAlgn="auto">
              <a:spcBef>
                <a:spcPts val="400"/>
              </a:spcBef>
              <a:spcAft>
                <a:spcPts val="0"/>
              </a:spcAft>
              <a:defRPr sz="1800" b="0" i="0" u="none" strike="noStrike" kern="0" cap="none" spc="0" baseline="0">
                <a:solidFill>
                  <a:srgbClr val="000000"/>
                </a:solidFill>
                <a:uFillTx/>
              </a:defRPr>
            </a:pPr>
            <a:r>
              <a:rPr lang="en-US" sz="1200" dirty="0" smtClean="0"/>
              <a:t>Nurse Educator presentation to LH	Providers know registry and their 					role in it</a:t>
            </a:r>
          </a:p>
          <a:p>
            <a:pPr defTabSz="547268" fontAlgn="auto">
              <a:spcBef>
                <a:spcPts val="400"/>
              </a:spcBef>
              <a:spcAft>
                <a:spcPts val="0"/>
              </a:spcAft>
              <a:defRPr sz="1800" b="0" i="0" u="none" strike="noStrike" kern="0" cap="none" spc="0" baseline="0">
                <a:solidFill>
                  <a:srgbClr val="000000"/>
                </a:solidFill>
                <a:uFillTx/>
              </a:defRPr>
            </a:pPr>
            <a:r>
              <a:rPr lang="en-US" sz="1400" u="sng" dirty="0" smtClean="0">
                <a:solidFill>
                  <a:schemeClr val="accent5">
                    <a:lumMod val="50000"/>
                  </a:schemeClr>
                </a:solidFill>
              </a:rPr>
              <a:t>Activities:</a:t>
            </a:r>
            <a:r>
              <a:rPr lang="en-US" sz="1200" dirty="0" smtClean="0"/>
              <a:t>				</a:t>
            </a:r>
            <a:r>
              <a:rPr lang="en-US" sz="1400" u="sng" dirty="0" smtClean="0">
                <a:solidFill>
                  <a:schemeClr val="accent5">
                    <a:lumMod val="50000"/>
                  </a:schemeClr>
                </a:solidFill>
              </a:rPr>
              <a:t> Outcomes:</a:t>
            </a:r>
            <a:endParaRPr lang="en-US" sz="1200" dirty="0" smtClean="0">
              <a:solidFill>
                <a:schemeClr val="accent5">
                  <a:lumMod val="50000"/>
                </a:schemeClr>
              </a:solidFill>
            </a:endParaRPr>
          </a:p>
          <a:p>
            <a:pPr defTabSz="547268" fontAlgn="auto">
              <a:spcBef>
                <a:spcPts val="400"/>
              </a:spcBef>
              <a:spcAft>
                <a:spcPts val="0"/>
              </a:spcAft>
              <a:defRPr sz="1800" b="0" i="0" u="none" strike="noStrike" kern="0" cap="none" spc="0" baseline="0">
                <a:solidFill>
                  <a:srgbClr val="000000"/>
                </a:solidFill>
                <a:uFillTx/>
              </a:defRPr>
            </a:pPr>
            <a:r>
              <a:rPr lang="en-US" sz="1200" dirty="0" smtClean="0"/>
              <a:t>Providers attend trainings and rounds	Providers motivation to do</a:t>
            </a:r>
          </a:p>
          <a:p>
            <a:pPr defTabSz="547268" fontAlgn="auto">
              <a:spcBef>
                <a:spcPts val="400"/>
              </a:spcBef>
              <a:spcAft>
                <a:spcPts val="0"/>
              </a:spcAft>
              <a:defRPr sz="1800" b="0" i="0" u="none" strike="noStrike" kern="0" cap="none" spc="0" baseline="0">
                <a:solidFill>
                  <a:srgbClr val="000000"/>
                </a:solidFill>
                <a:uFillTx/>
              </a:defRPr>
            </a:pPr>
            <a:r>
              <a:rPr lang="en-US" sz="1200" dirty="0" smtClean="0"/>
              <a:t>Providers receive and use Tool Kits	   immunization increases</a:t>
            </a:r>
          </a:p>
          <a:p>
            <a:pPr defTabSz="547268" fontAlgn="auto">
              <a:spcBef>
                <a:spcPts val="400"/>
              </a:spcBef>
              <a:spcAft>
                <a:spcPts val="0"/>
              </a:spcAft>
              <a:defRPr sz="1800" b="0" i="0" u="none" strike="noStrike" kern="0" cap="none" spc="0" baseline="0">
                <a:solidFill>
                  <a:srgbClr val="000000"/>
                </a:solidFill>
                <a:uFillTx/>
              </a:defRPr>
            </a:pPr>
            <a:r>
              <a:rPr lang="en-US" sz="1200" dirty="0" smtClean="0"/>
              <a:t>LHD nurses do private provider consults</a:t>
            </a:r>
            <a:endParaRPr lang="en-US"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Education: </a:t>
            </a:r>
            <a:br>
              <a:rPr lang="en-US" dirty="0" smtClean="0"/>
            </a:br>
            <a:r>
              <a:rPr lang="en-US" dirty="0" smtClean="0"/>
              <a:t> Possible Indicators</a:t>
            </a:r>
            <a:endParaRPr lang="en-US" dirty="0"/>
          </a:p>
        </p:txBody>
      </p:sp>
      <p:sp>
        <p:nvSpPr>
          <p:cNvPr id="3" name="Content Placeholder 2"/>
          <p:cNvSpPr>
            <a:spLocks noGrp="1"/>
          </p:cNvSpPr>
          <p:nvPr>
            <p:ph idx="1"/>
          </p:nvPr>
        </p:nvSpPr>
        <p:spPr/>
        <p:txBody>
          <a:bodyPr/>
          <a:lstStyle/>
          <a:p>
            <a:pPr defTabSz="547268" fontAlgn="auto">
              <a:spcBef>
                <a:spcPts val="400"/>
              </a:spcBef>
              <a:spcAft>
                <a:spcPts val="0"/>
              </a:spcAft>
              <a:defRPr sz="1800" b="0" i="0" u="none" strike="noStrike" kern="0" cap="none" spc="0" baseline="0">
                <a:solidFill>
                  <a:srgbClr val="000000"/>
                </a:solidFill>
                <a:uFillTx/>
              </a:defRPr>
            </a:pPr>
            <a:endParaRPr lang="en-US" sz="1400" u="sng" dirty="0" smtClean="0">
              <a:solidFill>
                <a:schemeClr val="accent5">
                  <a:lumMod val="50000"/>
                </a:schemeClr>
              </a:solidFill>
            </a:endParaRPr>
          </a:p>
          <a:p>
            <a:pPr defTabSz="547268" fontAlgn="auto">
              <a:spcBef>
                <a:spcPts val="400"/>
              </a:spcBef>
              <a:spcAft>
                <a:spcPts val="0"/>
              </a:spcAft>
              <a:defRPr sz="1800" b="0" i="0" u="none" strike="noStrike" kern="0" cap="none" spc="0" baseline="0">
                <a:solidFill>
                  <a:srgbClr val="000000"/>
                </a:solidFill>
                <a:uFillTx/>
              </a:defRPr>
            </a:pPr>
            <a:r>
              <a:rPr lang="en-US" sz="1400" u="sng" dirty="0" smtClean="0">
                <a:solidFill>
                  <a:schemeClr val="accent5">
                    <a:lumMod val="50000"/>
                  </a:schemeClr>
                </a:solidFill>
              </a:rPr>
              <a:t>Activities:</a:t>
            </a:r>
            <a:r>
              <a:rPr lang="en-US" sz="1400" dirty="0" smtClean="0">
                <a:solidFill>
                  <a:schemeClr val="accent5">
                    <a:lumMod val="50000"/>
                  </a:schemeClr>
                </a:solidFill>
              </a:rPr>
              <a:t> 				</a:t>
            </a:r>
            <a:r>
              <a:rPr lang="en-US" sz="1400" u="sng" dirty="0" smtClean="0">
                <a:solidFill>
                  <a:schemeClr val="accent5">
                    <a:lumMod val="50000"/>
                  </a:schemeClr>
                </a:solidFill>
              </a:rPr>
              <a:t>Indicators:</a:t>
            </a:r>
          </a:p>
          <a:p>
            <a:pPr defTabSz="547268" fontAlgn="auto">
              <a:spcBef>
                <a:spcPts val="400"/>
              </a:spcBef>
              <a:spcAft>
                <a:spcPts val="0"/>
              </a:spcAft>
              <a:defRPr sz="1800" b="0" i="0" u="none" strike="noStrike" kern="0" cap="none" spc="0" baseline="0">
                <a:solidFill>
                  <a:srgbClr val="000000"/>
                </a:solidFill>
                <a:uFillTx/>
              </a:defRPr>
            </a:pPr>
            <a:r>
              <a:rPr lang="en-US" sz="1400" dirty="0" smtClean="0"/>
              <a:t>Providers attend trainings 	Number of participants in trainings</a:t>
            </a:r>
          </a:p>
          <a:p>
            <a:pPr defTabSz="547268" fontAlgn="auto">
              <a:spcBef>
                <a:spcPts val="400"/>
              </a:spcBef>
              <a:spcAft>
                <a:spcPts val="0"/>
              </a:spcAft>
              <a:defRPr sz="1800" b="0" i="0" u="none" strike="noStrike" kern="0" cap="none" spc="0" baseline="0">
                <a:solidFill>
                  <a:srgbClr val="000000"/>
                </a:solidFill>
                <a:uFillTx/>
              </a:defRPr>
            </a:pPr>
            <a:r>
              <a:rPr lang="en-US" sz="1400" dirty="0" smtClean="0"/>
              <a:t>	 and rounds 		Number of participants completing 					series of trainings		</a:t>
            </a:r>
          </a:p>
          <a:p>
            <a:pPr defTabSz="547268" fontAlgn="auto">
              <a:spcBef>
                <a:spcPts val="400"/>
              </a:spcBef>
              <a:spcAft>
                <a:spcPts val="0"/>
              </a:spcAft>
              <a:defRPr sz="1800" b="0" i="0" u="none" strike="noStrike" kern="0" cap="none" spc="0" baseline="0">
                <a:solidFill>
                  <a:srgbClr val="000000"/>
                </a:solidFill>
                <a:uFillTx/>
              </a:defRPr>
            </a:pPr>
            <a:r>
              <a:rPr lang="en-US" sz="1400" dirty="0" smtClean="0"/>
              <a:t>					Per cent participants by discipline</a:t>
            </a:r>
          </a:p>
          <a:p>
            <a:pPr defTabSz="547268" fontAlgn="auto">
              <a:spcBef>
                <a:spcPts val="400"/>
              </a:spcBef>
              <a:spcAft>
                <a:spcPts val="0"/>
              </a:spcAft>
              <a:defRPr sz="1800" b="0" i="0" u="none" strike="noStrike" kern="0" cap="none" spc="0" baseline="0">
                <a:solidFill>
                  <a:srgbClr val="000000"/>
                </a:solidFill>
                <a:uFillTx/>
              </a:defRPr>
            </a:pPr>
            <a:r>
              <a:rPr lang="en-US" sz="1400" dirty="0" smtClean="0"/>
              <a:t>					Per cent participants by region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Education: </a:t>
            </a:r>
            <a:br>
              <a:rPr lang="en-US" dirty="0" smtClean="0"/>
            </a:br>
            <a:r>
              <a:rPr lang="en-US" dirty="0" smtClean="0"/>
              <a:t> Possible Indicators</a:t>
            </a:r>
            <a:endParaRPr lang="en-US" dirty="0"/>
          </a:p>
        </p:txBody>
      </p:sp>
      <p:sp>
        <p:nvSpPr>
          <p:cNvPr id="3" name="Content Placeholder 2"/>
          <p:cNvSpPr>
            <a:spLocks noGrp="1"/>
          </p:cNvSpPr>
          <p:nvPr>
            <p:ph idx="1"/>
          </p:nvPr>
        </p:nvSpPr>
        <p:spPr/>
        <p:txBody>
          <a:bodyPr/>
          <a:lstStyle/>
          <a:p>
            <a:pPr defTabSz="547268" fontAlgn="auto">
              <a:spcBef>
                <a:spcPts val="400"/>
              </a:spcBef>
              <a:spcAft>
                <a:spcPts val="0"/>
              </a:spcAft>
              <a:defRPr sz="1800" b="0" i="0" u="none" strike="noStrike" kern="0" cap="none" spc="0" baseline="0">
                <a:solidFill>
                  <a:srgbClr val="000000"/>
                </a:solidFill>
                <a:uFillTx/>
              </a:defRPr>
            </a:pPr>
            <a:endParaRPr lang="en-US" sz="1400" u="sng" dirty="0" smtClean="0">
              <a:solidFill>
                <a:schemeClr val="accent5">
                  <a:lumMod val="50000"/>
                </a:schemeClr>
              </a:solidFill>
            </a:endParaRPr>
          </a:p>
          <a:p>
            <a:pPr defTabSz="547268" fontAlgn="auto">
              <a:spcBef>
                <a:spcPts val="400"/>
              </a:spcBef>
              <a:spcAft>
                <a:spcPts val="0"/>
              </a:spcAft>
              <a:defRPr sz="1800" b="0" i="0" u="none" strike="noStrike" kern="0" cap="none" spc="0" baseline="0">
                <a:solidFill>
                  <a:srgbClr val="000000"/>
                </a:solidFill>
                <a:uFillTx/>
              </a:defRPr>
            </a:pPr>
            <a:r>
              <a:rPr lang="en-US" sz="1400" u="sng" dirty="0" smtClean="0">
                <a:solidFill>
                  <a:schemeClr val="accent5">
                    <a:lumMod val="50000"/>
                  </a:schemeClr>
                </a:solidFill>
              </a:rPr>
              <a:t>Activities:</a:t>
            </a:r>
            <a:r>
              <a:rPr lang="en-US" sz="1400" dirty="0" smtClean="0">
                <a:solidFill>
                  <a:schemeClr val="accent5">
                    <a:lumMod val="50000"/>
                  </a:schemeClr>
                </a:solidFill>
              </a:rPr>
              <a:t> 				</a:t>
            </a:r>
            <a:r>
              <a:rPr lang="en-US" sz="1400" u="sng" dirty="0" smtClean="0">
                <a:solidFill>
                  <a:schemeClr val="accent5">
                    <a:lumMod val="50000"/>
                  </a:schemeClr>
                </a:solidFill>
              </a:rPr>
              <a:t>Indicators:</a:t>
            </a:r>
          </a:p>
          <a:p>
            <a:pPr defTabSz="547268" fontAlgn="auto">
              <a:spcBef>
                <a:spcPts val="400"/>
              </a:spcBef>
              <a:spcAft>
                <a:spcPts val="0"/>
              </a:spcAft>
              <a:defRPr sz="1800" b="0" i="0" u="none" strike="noStrike" kern="0" cap="none" spc="0" baseline="0">
                <a:solidFill>
                  <a:srgbClr val="000000"/>
                </a:solidFill>
                <a:uFillTx/>
              </a:defRPr>
            </a:pPr>
            <a:r>
              <a:rPr lang="en-US" sz="1400" dirty="0" smtClean="0"/>
              <a:t>Providers receive and 		Per cent providers who report use Tool Kits 			   use of toolkit</a:t>
            </a:r>
          </a:p>
          <a:p>
            <a:pPr defTabSz="547268" fontAlgn="auto">
              <a:spcBef>
                <a:spcPts val="400"/>
              </a:spcBef>
              <a:spcAft>
                <a:spcPts val="0"/>
              </a:spcAft>
              <a:defRPr sz="1800" b="0" i="0" u="none" strike="noStrike" kern="0" cap="none" spc="0" baseline="0">
                <a:solidFill>
                  <a:srgbClr val="000000"/>
                </a:solidFill>
                <a:uFillTx/>
              </a:defRPr>
            </a:pPr>
            <a:r>
              <a:rPr lang="en-US" sz="1400" dirty="0" smtClean="0"/>
              <a:t>						Number of “call-to-action” 						   cards received from toolkit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idx="4294967295"/>
          </p:nvPr>
        </p:nvSpPr>
        <p:spPr/>
        <p:txBody>
          <a:bodyPr/>
          <a:lstStyle/>
          <a:p>
            <a:pPr lvl="0" hangingPunct="1"/>
            <a:r>
              <a:rPr lang="en-US" sz="2400" dirty="0" smtClean="0"/>
              <a:t>Data Collection Choices</a:t>
            </a:r>
            <a:endParaRPr lang="en-US" sz="2400" dirty="0"/>
          </a:p>
        </p:txBody>
      </p:sp>
      <p:sp>
        <p:nvSpPr>
          <p:cNvPr id="4" name="Rectangle 3"/>
          <p:cNvSpPr txBox="1">
            <a:spLocks noGrp="1"/>
          </p:cNvSpPr>
          <p:nvPr>
            <p:ph type="body" idx="4294967295"/>
          </p:nvPr>
        </p:nvSpPr>
        <p:spPr>
          <a:xfrm>
            <a:off x="254134" y="1320803"/>
            <a:ext cx="5538653" cy="1727197"/>
          </a:xfrm>
        </p:spPr>
        <p:txBody>
          <a:bodyPr/>
          <a:lstStyle/>
          <a:p>
            <a:pPr lvl="0">
              <a:lnSpc>
                <a:spcPts val="1700"/>
              </a:lnSpc>
              <a:spcBef>
                <a:spcPts val="0"/>
              </a:spcBef>
            </a:pPr>
            <a:r>
              <a:rPr lang="en-US" sz="1600" dirty="0" smtClean="0">
                <a:solidFill>
                  <a:schemeClr val="tx2"/>
                </a:solidFill>
              </a:rPr>
              <a:t>The Framework approach emphasizes </a:t>
            </a:r>
            <a:r>
              <a:rPr lang="en-US" sz="1600" i="1" dirty="0" smtClean="0">
                <a:solidFill>
                  <a:schemeClr val="accent5">
                    <a:lumMod val="50000"/>
                  </a:schemeClr>
                </a:solidFill>
              </a:rPr>
              <a:t>use of findings</a:t>
            </a:r>
            <a:r>
              <a:rPr lang="en-US" sz="1600" dirty="0" smtClean="0">
                <a:solidFill>
                  <a:schemeClr val="tx2"/>
                </a:solidFill>
              </a:rPr>
              <a:t>:</a:t>
            </a:r>
          </a:p>
          <a:p>
            <a:pPr lvl="0">
              <a:lnSpc>
                <a:spcPts val="1700"/>
              </a:lnSpc>
              <a:spcBef>
                <a:spcPts val="0"/>
              </a:spcBef>
            </a:pPr>
            <a:endParaRPr lang="en-US" sz="1600" dirty="0" smtClean="0">
              <a:solidFill>
                <a:schemeClr val="tx2"/>
              </a:solidFill>
            </a:endParaRPr>
          </a:p>
          <a:p>
            <a:pPr marL="344488" lvl="0" indent="-225425">
              <a:lnSpc>
                <a:spcPts val="1700"/>
              </a:lnSpc>
              <a:spcBef>
                <a:spcPts val="0"/>
              </a:spcBef>
              <a:buClr>
                <a:schemeClr val="accent5">
                  <a:lumMod val="50000"/>
                </a:schemeClr>
              </a:buClr>
              <a:buSzPct val="150000"/>
              <a:buFont typeface="Arial" pitchFamily="34" charset="0"/>
              <a:buChar char="•"/>
            </a:pPr>
            <a:r>
              <a:rPr lang="en-US" sz="1600" dirty="0" smtClean="0">
                <a:solidFill>
                  <a:schemeClr val="accent5">
                    <a:lumMod val="50000"/>
                  </a:schemeClr>
                </a:solidFill>
              </a:rPr>
              <a:t>Not </a:t>
            </a:r>
            <a:r>
              <a:rPr lang="en-US" sz="1600" dirty="0">
                <a:solidFill>
                  <a:schemeClr val="accent5">
                    <a:lumMod val="50000"/>
                  </a:schemeClr>
                </a:solidFill>
              </a:rPr>
              <a:t>“Collect Data”, BUT “</a:t>
            </a:r>
            <a:r>
              <a:rPr lang="en-US" sz="1600" i="1" dirty="0">
                <a:solidFill>
                  <a:schemeClr val="accent5">
                    <a:lumMod val="50000"/>
                  </a:schemeClr>
                </a:solidFill>
              </a:rPr>
              <a:t>Gather Credible Evidence</a:t>
            </a:r>
            <a:r>
              <a:rPr lang="en-US" sz="1600" dirty="0" smtClean="0">
                <a:solidFill>
                  <a:schemeClr val="accent5">
                    <a:lumMod val="50000"/>
                  </a:schemeClr>
                </a:solidFill>
              </a:rPr>
              <a:t>”</a:t>
            </a:r>
          </a:p>
          <a:p>
            <a:pPr marL="344488" lvl="0" indent="-225425" hangingPunct="1">
              <a:lnSpc>
                <a:spcPts val="1700"/>
              </a:lnSpc>
              <a:spcBef>
                <a:spcPts val="0"/>
              </a:spcBef>
              <a:buClr>
                <a:schemeClr val="accent5">
                  <a:lumMod val="50000"/>
                </a:schemeClr>
              </a:buClr>
              <a:buSzPct val="150000"/>
              <a:buFont typeface="Arial" pitchFamily="34" charset="0"/>
              <a:buChar char="•"/>
            </a:pPr>
            <a:endParaRPr lang="en-US" sz="1600" dirty="0">
              <a:solidFill>
                <a:schemeClr val="tx2"/>
              </a:solidFill>
            </a:endParaRPr>
          </a:p>
          <a:p>
            <a:pPr marL="344488" lvl="0" indent="-225425" hangingPunct="1">
              <a:lnSpc>
                <a:spcPts val="1700"/>
              </a:lnSpc>
              <a:spcBef>
                <a:spcPts val="0"/>
              </a:spcBef>
              <a:buClr>
                <a:schemeClr val="accent5">
                  <a:lumMod val="50000"/>
                </a:schemeClr>
              </a:buClr>
              <a:buSzPct val="150000"/>
              <a:buFont typeface="Arial" pitchFamily="34" charset="0"/>
              <a:buChar char="•"/>
            </a:pPr>
            <a:r>
              <a:rPr lang="en-US" sz="1600" dirty="0">
                <a:solidFill>
                  <a:schemeClr val="accent5">
                    <a:lumMod val="50000"/>
                  </a:schemeClr>
                </a:solidFill>
              </a:rPr>
              <a:t>Not “Analyze Data”, BUT “</a:t>
            </a:r>
            <a:r>
              <a:rPr lang="en-US" sz="1600" i="1" dirty="0">
                <a:solidFill>
                  <a:schemeClr val="accent5">
                    <a:lumMod val="50000"/>
                  </a:schemeClr>
                </a:solidFill>
              </a:rPr>
              <a:t>Justify Conclusions</a:t>
            </a:r>
            <a:r>
              <a:rPr lang="en-US" sz="1600" dirty="0">
                <a:solidFill>
                  <a:schemeClr val="accent5">
                    <a:lumMod val="50000"/>
                  </a:schemeClr>
                </a:solidFill>
              </a:rPr>
              <a:t>”</a:t>
            </a:r>
          </a:p>
        </p:txBody>
      </p:sp>
    </p:spTree>
  </p:cSld>
  <p:clrMapOvr>
    <a:masterClrMapping/>
  </p:clrMapOvr>
  <p:transition advTm="36000">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hangingPunct="1"/>
            <a:r>
              <a:rPr lang="en-US" dirty="0"/>
              <a:t>Characterizing Data Collection Methods and Sources</a:t>
            </a:r>
          </a:p>
        </p:txBody>
      </p:sp>
      <p:sp>
        <p:nvSpPr>
          <p:cNvPr id="3" name="Rectangle 3"/>
          <p:cNvSpPr txBox="1">
            <a:spLocks noGrp="1"/>
          </p:cNvSpPr>
          <p:nvPr>
            <p:ph idx="1"/>
          </p:nvPr>
        </p:nvSpPr>
        <p:spPr>
          <a:xfrm>
            <a:off x="306387" y="990600"/>
            <a:ext cx="5486400" cy="2743200"/>
          </a:xfrm>
        </p:spPr>
        <p:txBody>
          <a:bodyPr/>
          <a:lstStyle/>
          <a:p>
            <a:pPr marL="228600" lvl="0" indent="-228600" hangingPunct="1">
              <a:lnSpc>
                <a:spcPts val="1700"/>
              </a:lnSpc>
              <a:spcBef>
                <a:spcPts val="0"/>
              </a:spcBef>
              <a:buClr>
                <a:schemeClr val="accent5">
                  <a:lumMod val="50000"/>
                </a:schemeClr>
              </a:buClr>
            </a:pPr>
            <a:r>
              <a:rPr lang="en-US" sz="1400" dirty="0"/>
              <a:t>Primary vs.  </a:t>
            </a:r>
            <a:r>
              <a:rPr lang="en-US" sz="1400" dirty="0" smtClean="0"/>
              <a:t>secondary</a:t>
            </a:r>
          </a:p>
          <a:p>
            <a:pPr marL="463550" lvl="1" indent="-296863">
              <a:lnSpc>
                <a:spcPts val="1700"/>
              </a:lnSpc>
              <a:spcBef>
                <a:spcPts val="0"/>
              </a:spcBef>
            </a:pPr>
            <a:r>
              <a:rPr lang="en-US" sz="1400" dirty="0" smtClean="0">
                <a:solidFill>
                  <a:schemeClr val="accent5">
                    <a:lumMod val="50000"/>
                  </a:schemeClr>
                </a:solidFill>
              </a:rPr>
              <a:t>primary: collecting data for first time for the purpose of this project</a:t>
            </a:r>
          </a:p>
          <a:p>
            <a:pPr marL="463550" lvl="1" indent="-296863">
              <a:lnSpc>
                <a:spcPts val="1700"/>
              </a:lnSpc>
              <a:spcBef>
                <a:spcPts val="0"/>
              </a:spcBef>
            </a:pPr>
            <a:r>
              <a:rPr lang="en-US" sz="1400" dirty="0" smtClean="0">
                <a:solidFill>
                  <a:schemeClr val="accent5">
                    <a:lumMod val="50000"/>
                  </a:schemeClr>
                </a:solidFill>
              </a:rPr>
              <a:t>secondary: making use of pre-existing data</a:t>
            </a:r>
            <a:endParaRPr lang="en-US" sz="1400" dirty="0">
              <a:solidFill>
                <a:schemeClr val="accent5">
                  <a:lumMod val="50000"/>
                </a:schemeClr>
              </a:solidFill>
            </a:endParaRPr>
          </a:p>
          <a:p>
            <a:pPr marL="228600" lvl="0" indent="-228600" hangingPunct="1">
              <a:lnSpc>
                <a:spcPts val="1700"/>
              </a:lnSpc>
              <a:spcBef>
                <a:spcPts val="600"/>
              </a:spcBef>
              <a:buClr>
                <a:schemeClr val="accent5">
                  <a:lumMod val="50000"/>
                </a:schemeClr>
              </a:buClr>
            </a:pPr>
            <a:r>
              <a:rPr lang="en-US" sz="1400" dirty="0"/>
              <a:t>Obtrusive vs. </a:t>
            </a:r>
            <a:r>
              <a:rPr lang="en-US" sz="1400" dirty="0" smtClean="0"/>
              <a:t>unobtrusive: </a:t>
            </a:r>
          </a:p>
          <a:p>
            <a:pPr marL="463550" lvl="1" indent="-238125">
              <a:lnSpc>
                <a:spcPts val="1700"/>
              </a:lnSpc>
              <a:spcBef>
                <a:spcPts val="0"/>
              </a:spcBef>
            </a:pPr>
            <a:r>
              <a:rPr lang="en-US" sz="1400" dirty="0" smtClean="0">
                <a:solidFill>
                  <a:schemeClr val="accent5">
                    <a:lumMod val="50000"/>
                  </a:schemeClr>
                </a:solidFill>
              </a:rPr>
              <a:t>to what extent does the respondent know that data are being collected</a:t>
            </a:r>
            <a:endParaRPr lang="en-US" sz="1400" dirty="0">
              <a:solidFill>
                <a:schemeClr val="accent5">
                  <a:lumMod val="50000"/>
                </a:schemeClr>
              </a:solidFill>
            </a:endParaRPr>
          </a:p>
          <a:p>
            <a:pPr marL="228600" lvl="0" indent="-228600" hangingPunct="1">
              <a:lnSpc>
                <a:spcPts val="1700"/>
              </a:lnSpc>
              <a:spcBef>
                <a:spcPts val="600"/>
              </a:spcBef>
              <a:buClr>
                <a:schemeClr val="accent5">
                  <a:lumMod val="50000"/>
                </a:schemeClr>
              </a:buClr>
            </a:pPr>
            <a:r>
              <a:rPr lang="en-US" sz="1400" dirty="0"/>
              <a:t>Quantitative vs. </a:t>
            </a:r>
            <a:r>
              <a:rPr lang="en-US" sz="1400" dirty="0" smtClean="0"/>
              <a:t>qualitative</a:t>
            </a:r>
          </a:p>
          <a:p>
            <a:pPr marL="463550" lvl="1" indent="-296863">
              <a:lnSpc>
                <a:spcPts val="1700"/>
              </a:lnSpc>
              <a:spcBef>
                <a:spcPts val="0"/>
              </a:spcBef>
            </a:pPr>
            <a:r>
              <a:rPr lang="en-US" sz="1400" dirty="0" smtClean="0">
                <a:solidFill>
                  <a:schemeClr val="accent5">
                    <a:lumMod val="50000"/>
                  </a:schemeClr>
                </a:solidFill>
              </a:rPr>
              <a:t>quantitative: deals with numbers</a:t>
            </a:r>
          </a:p>
          <a:p>
            <a:pPr marL="463550" lvl="1" indent="-296863">
              <a:lnSpc>
                <a:spcPts val="1700"/>
              </a:lnSpc>
              <a:spcBef>
                <a:spcPts val="0"/>
              </a:spcBef>
            </a:pPr>
            <a:r>
              <a:rPr lang="en-US" sz="1400" dirty="0" smtClean="0">
                <a:solidFill>
                  <a:schemeClr val="accent5">
                    <a:lumMod val="50000"/>
                  </a:schemeClr>
                </a:solidFill>
              </a:rPr>
              <a:t>qualitative: deals with descriptions</a:t>
            </a:r>
            <a:endParaRPr lang="en-US" sz="1600" dirty="0">
              <a:solidFill>
                <a:schemeClr val="accent5">
                  <a:lumMod val="50000"/>
                </a:schemeClr>
              </a:solidFill>
            </a:endParaRPr>
          </a:p>
        </p:txBody>
      </p:sp>
    </p:spTree>
  </p:cSld>
  <p:clrMapOvr>
    <a:masterClrMapping/>
  </p:clrMapOvr>
  <p:transition advTm="64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p:txBody>
          <a:bodyPr/>
          <a:lstStyle/>
          <a:p>
            <a:pPr lvl="0"/>
            <a:r>
              <a:rPr lang="en-US" sz="2400" dirty="0" smtClean="0"/>
              <a:t>Quantitative and Qualitative</a:t>
            </a:r>
            <a:endParaRPr lang="en-US" sz="2400" dirty="0"/>
          </a:p>
        </p:txBody>
      </p:sp>
      <p:sp>
        <p:nvSpPr>
          <p:cNvPr id="4" name="Content Placeholder 3"/>
          <p:cNvSpPr>
            <a:spLocks noGrp="1"/>
          </p:cNvSpPr>
          <p:nvPr>
            <p:ph idx="1"/>
          </p:nvPr>
        </p:nvSpPr>
        <p:spPr>
          <a:xfrm>
            <a:off x="457438" y="990600"/>
            <a:ext cx="5184299" cy="2743200"/>
          </a:xfrm>
        </p:spPr>
        <p:txBody>
          <a:bodyPr/>
          <a:lstStyle/>
          <a:p>
            <a:pPr>
              <a:spcBef>
                <a:spcPts val="0"/>
              </a:spcBef>
            </a:pPr>
            <a:r>
              <a:rPr lang="en-US" sz="1600" dirty="0" smtClean="0">
                <a:solidFill>
                  <a:schemeClr val="accent5">
                    <a:lumMod val="50000"/>
                  </a:schemeClr>
                </a:solidFill>
              </a:rPr>
              <a:t>Quantitative → Quantity</a:t>
            </a:r>
          </a:p>
          <a:p>
            <a:pPr marL="517525" lvl="1" indent="-285750">
              <a:spcBef>
                <a:spcPts val="0"/>
              </a:spcBef>
            </a:pPr>
            <a:r>
              <a:rPr lang="en-US" sz="1400" dirty="0" smtClean="0"/>
              <a:t>Numbers - data which can be measured.  </a:t>
            </a:r>
          </a:p>
          <a:p>
            <a:pPr marL="517525" lvl="1" indent="-285750">
              <a:spcBef>
                <a:spcPts val="0"/>
              </a:spcBef>
            </a:pPr>
            <a:r>
              <a:rPr lang="en-US" sz="1400" dirty="0" smtClean="0"/>
              <a:t>Length, height, area, volume, weight, speed, time, temperature, humidity, sound levels, cost.</a:t>
            </a:r>
          </a:p>
          <a:p>
            <a:pPr>
              <a:spcBef>
                <a:spcPts val="0"/>
              </a:spcBef>
            </a:pPr>
            <a:endParaRPr lang="en-US" sz="1600" dirty="0" smtClean="0"/>
          </a:p>
          <a:p>
            <a:pPr>
              <a:spcBef>
                <a:spcPts val="0"/>
              </a:spcBef>
            </a:pPr>
            <a:r>
              <a:rPr lang="en-US" sz="1600" dirty="0" smtClean="0">
                <a:solidFill>
                  <a:schemeClr val="accent5">
                    <a:lumMod val="50000"/>
                  </a:schemeClr>
                </a:solidFill>
              </a:rPr>
              <a:t>Qualitative → Quality</a:t>
            </a:r>
          </a:p>
          <a:p>
            <a:pPr marL="517525" lvl="1" indent="-285750">
              <a:spcBef>
                <a:spcPts val="0"/>
              </a:spcBef>
            </a:pPr>
            <a:r>
              <a:rPr lang="en-US" sz="1400" dirty="0" smtClean="0"/>
              <a:t>Descriptions - data can be observed but not measured. </a:t>
            </a:r>
          </a:p>
          <a:p>
            <a:pPr marL="517525" lvl="1" indent="-285750">
              <a:spcBef>
                <a:spcPts val="0"/>
              </a:spcBef>
            </a:pPr>
            <a:r>
              <a:rPr lang="en-US" sz="1400" dirty="0" smtClean="0"/>
              <a:t>Colors, textures, smells, tastes, appearance, beauty, etc.</a:t>
            </a:r>
            <a:endParaRPr lang="en-US" sz="1600" dirty="0"/>
          </a:p>
        </p:txBody>
      </p:sp>
    </p:spTree>
  </p:cSld>
  <p:clrMapOvr>
    <a:masterClrMapping/>
  </p:clrMapOvr>
  <p:transition advTm="44000">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idx="4294967295"/>
          </p:nvPr>
        </p:nvSpPr>
        <p:spPr/>
        <p:txBody>
          <a:bodyPr/>
          <a:lstStyle/>
          <a:p>
            <a:pPr lvl="0" hangingPunct="1"/>
            <a:r>
              <a:rPr lang="en-US" sz="2700" dirty="0"/>
              <a:t>Six (Most) Common Ways to </a:t>
            </a:r>
            <a:r>
              <a:rPr lang="en-US" sz="2400" dirty="0"/>
              <a:t>Collect</a:t>
            </a:r>
            <a:r>
              <a:rPr lang="en-US" sz="2700" dirty="0"/>
              <a:t> Data</a:t>
            </a:r>
          </a:p>
        </p:txBody>
      </p:sp>
      <p:sp>
        <p:nvSpPr>
          <p:cNvPr id="4" name="Rectangle 3"/>
          <p:cNvSpPr txBox="1">
            <a:spLocks noGrp="1"/>
          </p:cNvSpPr>
          <p:nvPr>
            <p:ph type="body" idx="4294967295"/>
          </p:nvPr>
        </p:nvSpPr>
        <p:spPr/>
        <p:txBody>
          <a:bodyPr/>
          <a:lstStyle/>
          <a:p>
            <a:pPr lvl="0" hangingPunct="1">
              <a:buClr>
                <a:schemeClr val="accent5">
                  <a:lumMod val="50000"/>
                </a:schemeClr>
              </a:buClr>
              <a:buSzPct val="150000"/>
              <a:buFont typeface="Arial" pitchFamily="34" charset="0"/>
              <a:buChar char="•"/>
            </a:pPr>
            <a:r>
              <a:rPr lang="en-US" sz="1600" dirty="0">
                <a:solidFill>
                  <a:schemeClr val="tx2"/>
                </a:solidFill>
              </a:rPr>
              <a:t>People</a:t>
            </a:r>
          </a:p>
          <a:p>
            <a:pPr marL="690563" lvl="1" indent="-233363" hangingPunct="1">
              <a:buClr>
                <a:schemeClr val="accent5">
                  <a:lumMod val="50000"/>
                </a:schemeClr>
              </a:buClr>
              <a:buSzPct val="100000"/>
              <a:buFont typeface="Wingdings" pitchFamily="2" charset="2"/>
              <a:buChar char="Ø"/>
            </a:pPr>
            <a:r>
              <a:rPr lang="en-US" sz="1600" dirty="0">
                <a:solidFill>
                  <a:schemeClr val="tx2"/>
                </a:solidFill>
              </a:rPr>
              <a:t>Surveys</a:t>
            </a:r>
          </a:p>
          <a:p>
            <a:pPr marL="690563" lvl="1" indent="-233363" hangingPunct="1">
              <a:buClr>
                <a:schemeClr val="accent5">
                  <a:lumMod val="50000"/>
                </a:schemeClr>
              </a:buClr>
              <a:buSzPct val="100000"/>
              <a:buFont typeface="Wingdings" pitchFamily="2" charset="2"/>
              <a:buChar char="Ø"/>
            </a:pPr>
            <a:r>
              <a:rPr lang="en-US" sz="1600" dirty="0">
                <a:solidFill>
                  <a:schemeClr val="tx2"/>
                </a:solidFill>
              </a:rPr>
              <a:t>Interviews</a:t>
            </a:r>
          </a:p>
          <a:p>
            <a:pPr marL="690563" lvl="1" indent="-233363" hangingPunct="1">
              <a:buClr>
                <a:schemeClr val="accent5">
                  <a:lumMod val="50000"/>
                </a:schemeClr>
              </a:buClr>
              <a:buSzPct val="100000"/>
              <a:buFont typeface="Wingdings" pitchFamily="2" charset="2"/>
              <a:buChar char="Ø"/>
            </a:pPr>
            <a:r>
              <a:rPr lang="en-US" sz="1600" dirty="0">
                <a:solidFill>
                  <a:schemeClr val="tx2"/>
                </a:solidFill>
              </a:rPr>
              <a:t>Focus </a:t>
            </a:r>
            <a:r>
              <a:rPr lang="en-US" sz="1600" dirty="0" smtClean="0">
                <a:solidFill>
                  <a:schemeClr val="tx2"/>
                </a:solidFill>
              </a:rPr>
              <a:t>groups</a:t>
            </a:r>
          </a:p>
          <a:p>
            <a:pPr marL="690563" lvl="1" indent="-233363">
              <a:buClr>
                <a:schemeClr val="accent5">
                  <a:lumMod val="50000"/>
                </a:schemeClr>
              </a:buClr>
              <a:buSzPct val="100000"/>
              <a:buFont typeface="Wingdings" pitchFamily="2" charset="2"/>
              <a:buChar char="Ø"/>
            </a:pPr>
            <a:r>
              <a:rPr lang="en-US" sz="1600" dirty="0" smtClean="0">
                <a:solidFill>
                  <a:schemeClr val="tx2"/>
                </a:solidFill>
              </a:rPr>
              <a:t>Observation</a:t>
            </a:r>
            <a:endParaRPr lang="en-US" sz="1600" dirty="0">
              <a:solidFill>
                <a:schemeClr val="tx2"/>
              </a:solidFill>
            </a:endParaRPr>
          </a:p>
          <a:p>
            <a:pPr lvl="0" hangingPunct="1">
              <a:buClr>
                <a:schemeClr val="accent5">
                  <a:lumMod val="50000"/>
                </a:schemeClr>
              </a:buClr>
              <a:buSzPct val="150000"/>
              <a:buFont typeface="Arial" pitchFamily="34" charset="0"/>
              <a:buChar char="•"/>
            </a:pPr>
            <a:r>
              <a:rPr lang="en-US" sz="1600" dirty="0">
                <a:solidFill>
                  <a:schemeClr val="tx2"/>
                </a:solidFill>
              </a:rPr>
              <a:t>Document review</a:t>
            </a:r>
          </a:p>
          <a:p>
            <a:pPr lvl="0" hangingPunct="1">
              <a:buClr>
                <a:schemeClr val="accent5">
                  <a:lumMod val="50000"/>
                </a:schemeClr>
              </a:buClr>
              <a:buSzPct val="150000"/>
              <a:buFont typeface="Arial" pitchFamily="34" charset="0"/>
              <a:buChar char="•"/>
            </a:pPr>
            <a:r>
              <a:rPr lang="en-US" sz="1600" dirty="0" smtClean="0">
                <a:solidFill>
                  <a:schemeClr val="tx2"/>
                </a:solidFill>
              </a:rPr>
              <a:t>Secondary </a:t>
            </a:r>
            <a:r>
              <a:rPr lang="en-US" sz="1600" dirty="0">
                <a:solidFill>
                  <a:schemeClr val="tx2"/>
                </a:solidFill>
              </a:rPr>
              <a:t>data</a:t>
            </a:r>
          </a:p>
          <a:p>
            <a:pPr lvl="1" indent="-191599"/>
            <a:endParaRPr lang="en-US" dirty="0"/>
          </a:p>
          <a:p>
            <a:pPr lvl="1" indent="-191599">
              <a:buNone/>
            </a:pPr>
            <a:endParaRPr lang="en-US" dirty="0"/>
          </a:p>
        </p:txBody>
      </p:sp>
    </p:spTree>
  </p:cSld>
  <p:clrMapOvr>
    <a:masterClrMapping/>
  </p:clrMapOvr>
  <p:transition advTm="40000">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36"/>
          <p:cNvSpPr>
            <a:spLocks noChangeAspect="1" noChangeArrowheads="1"/>
          </p:cNvSpPr>
          <p:nvPr/>
        </p:nvSpPr>
        <p:spPr bwMode="auto">
          <a:xfrm>
            <a:off x="261936" y="1062758"/>
            <a:ext cx="2787651" cy="2713718"/>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p>
        </p:txBody>
      </p:sp>
      <p:grpSp>
        <p:nvGrpSpPr>
          <p:cNvPr id="3" name="Group 23"/>
          <p:cNvGrpSpPr/>
          <p:nvPr/>
        </p:nvGrpSpPr>
        <p:grpSpPr>
          <a:xfrm>
            <a:off x="350838" y="1066800"/>
            <a:ext cx="2701707" cy="2590800"/>
            <a:chOff x="338137" y="1066800"/>
            <a:chExt cx="2701707" cy="2590800"/>
          </a:xfrm>
        </p:grpSpPr>
        <p:sp>
          <p:nvSpPr>
            <p:cNvPr id="19" name="Text Box 24"/>
            <p:cNvSpPr txBox="1">
              <a:spLocks noChangeAspect="1" noChangeArrowheads="1"/>
            </p:cNvSpPr>
            <p:nvPr/>
          </p:nvSpPr>
          <p:spPr bwMode="auto">
            <a:xfrm>
              <a:off x="338137"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20" name="Text Box 26"/>
            <p:cNvSpPr txBox="1">
              <a:spLocks noChangeAspect="1" noChangeArrowheads="1"/>
            </p:cNvSpPr>
            <p:nvPr/>
          </p:nvSpPr>
          <p:spPr bwMode="auto">
            <a:xfrm>
              <a:off x="1253488"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21" name="Text Box 31"/>
            <p:cNvSpPr txBox="1">
              <a:spLocks noChangeAspect="1" noChangeArrowheads="1"/>
            </p:cNvSpPr>
            <p:nvPr/>
          </p:nvSpPr>
          <p:spPr bwMode="auto">
            <a:xfrm>
              <a:off x="1158659"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22" name="Text Box 32"/>
            <p:cNvSpPr txBox="1">
              <a:spLocks noChangeAspect="1" noChangeArrowheads="1"/>
            </p:cNvSpPr>
            <p:nvPr/>
          </p:nvSpPr>
          <p:spPr bwMode="auto">
            <a:xfrm>
              <a:off x="2167889"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23" name="Text Box 33"/>
            <p:cNvSpPr txBox="1">
              <a:spLocks noChangeAspect="1" noChangeArrowheads="1"/>
            </p:cNvSpPr>
            <p:nvPr/>
          </p:nvSpPr>
          <p:spPr bwMode="auto">
            <a:xfrm>
              <a:off x="2015488" y="2623319"/>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24" name="Text Box 35"/>
            <p:cNvSpPr txBox="1">
              <a:spLocks noChangeAspect="1" noChangeArrowheads="1"/>
            </p:cNvSpPr>
            <p:nvPr/>
          </p:nvSpPr>
          <p:spPr bwMode="auto">
            <a:xfrm>
              <a:off x="339088"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25" name="Text Box 37"/>
            <p:cNvSpPr txBox="1">
              <a:spLocks noChangeAspect="1" noChangeArrowheads="1"/>
            </p:cNvSpPr>
            <p:nvPr/>
          </p:nvSpPr>
          <p:spPr bwMode="auto">
            <a:xfrm>
              <a:off x="1177278" y="1066800"/>
              <a:ext cx="1143010"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a:solidFill>
                    <a:schemeClr val="bg1"/>
                  </a:solidFill>
                  <a:effectLst>
                    <a:outerShdw blurRad="38100" dist="38100" dir="2700000" algn="tl">
                      <a:srgbClr val="000000">
                        <a:alpha val="43137"/>
                      </a:srgbClr>
                    </a:outerShdw>
                  </a:effectLst>
                  <a:latin typeface="Arial" charset="0"/>
                </a:rPr>
                <a:t>STEPS</a:t>
              </a:r>
            </a:p>
          </p:txBody>
        </p:sp>
      </p:grpSp>
      <p:grpSp>
        <p:nvGrpSpPr>
          <p:cNvPr id="4" name="Group 22"/>
          <p:cNvGrpSpPr/>
          <p:nvPr/>
        </p:nvGrpSpPr>
        <p:grpSpPr>
          <a:xfrm>
            <a:off x="719398" y="1532440"/>
            <a:ext cx="1973318" cy="1826541"/>
            <a:chOff x="706697" y="1532440"/>
            <a:chExt cx="1973318" cy="1826541"/>
          </a:xfrm>
        </p:grpSpPr>
        <p:sp>
          <p:nvSpPr>
            <p:cNvPr id="13" name="Freeform 44"/>
            <p:cNvSpPr>
              <a:spLocks noChangeAspect="1"/>
            </p:cNvSpPr>
            <p:nvPr/>
          </p:nvSpPr>
          <p:spPr bwMode="auto">
            <a:xfrm>
              <a:off x="1023937"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14" name="Freeform 47"/>
            <p:cNvSpPr>
              <a:spLocks noChangeAspect="1"/>
            </p:cNvSpPr>
            <p:nvPr/>
          </p:nvSpPr>
          <p:spPr bwMode="auto">
            <a:xfrm>
              <a:off x="1010033"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15" name="Freeform 48"/>
            <p:cNvSpPr>
              <a:spLocks noChangeAspect="1"/>
            </p:cNvSpPr>
            <p:nvPr/>
          </p:nvSpPr>
          <p:spPr bwMode="auto">
            <a:xfrm>
              <a:off x="2020068"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16" name="Freeform 49"/>
            <p:cNvSpPr>
              <a:spLocks noChangeAspect="1"/>
            </p:cNvSpPr>
            <p:nvPr/>
          </p:nvSpPr>
          <p:spPr bwMode="auto">
            <a:xfrm>
              <a:off x="2655009"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17" name="Freeform 50"/>
            <p:cNvSpPr>
              <a:spLocks noChangeAspect="1"/>
            </p:cNvSpPr>
            <p:nvPr/>
          </p:nvSpPr>
          <p:spPr bwMode="auto">
            <a:xfrm>
              <a:off x="2138576"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18" name="Freeform 51"/>
            <p:cNvSpPr>
              <a:spLocks noChangeAspect="1"/>
            </p:cNvSpPr>
            <p:nvPr/>
          </p:nvSpPr>
          <p:spPr bwMode="auto">
            <a:xfrm>
              <a:off x="706697"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grpSp>
      <p:sp>
        <p:nvSpPr>
          <p:cNvPr id="11" name="Rounded Rectangle 10"/>
          <p:cNvSpPr/>
          <p:nvPr/>
        </p:nvSpPr>
        <p:spPr>
          <a:xfrm>
            <a:off x="1265238" y="1905000"/>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39"/>
          <p:cNvSpPr>
            <a:spLocks noChangeAspect="1" noChangeArrowheads="1"/>
          </p:cNvSpPr>
          <p:nvPr/>
        </p:nvSpPr>
        <p:spPr bwMode="auto">
          <a:xfrm>
            <a:off x="1266189"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sp>
        <p:nvSpPr>
          <p:cNvPr id="29" name="Title 28"/>
          <p:cNvSpPr>
            <a:spLocks noGrp="1"/>
          </p:cNvSpPr>
          <p:nvPr>
            <p:ph type="title"/>
          </p:nvPr>
        </p:nvSpPr>
        <p:spPr>
          <a:xfrm>
            <a:off x="457438" y="76200"/>
            <a:ext cx="5184299" cy="762000"/>
          </a:xfrm>
        </p:spPr>
        <p:txBody>
          <a:bodyPr/>
          <a:lstStyle/>
          <a:p>
            <a:r>
              <a:rPr lang="en-US" dirty="0" smtClean="0"/>
              <a:t>CDC’s Evaluation Framework</a:t>
            </a:r>
            <a:endParaRPr lang="en-US" dirty="0"/>
          </a:p>
        </p:txBody>
      </p:sp>
      <p:sp>
        <p:nvSpPr>
          <p:cNvPr id="30" name="Content Placeholder 29"/>
          <p:cNvSpPr>
            <a:spLocks noGrp="1"/>
          </p:cNvSpPr>
          <p:nvPr>
            <p:ph idx="1"/>
          </p:nvPr>
        </p:nvSpPr>
        <p:spPr>
          <a:xfrm>
            <a:off x="3049587" y="1371600"/>
            <a:ext cx="2514600" cy="990600"/>
          </a:xfrm>
        </p:spPr>
        <p:txBody>
          <a:bodyPr/>
          <a:lstStyle/>
          <a:p>
            <a:pPr algn="ctr">
              <a:lnSpc>
                <a:spcPts val="1700"/>
              </a:lnSpc>
            </a:pPr>
            <a:r>
              <a:rPr lang="en-US" sz="1600" dirty="0" smtClean="0">
                <a:solidFill>
                  <a:schemeClr val="accent1">
                    <a:lumMod val="50000"/>
                  </a:schemeClr>
                </a:solidFill>
              </a:rPr>
              <a:t>Standards inform </a:t>
            </a:r>
          </a:p>
          <a:p>
            <a:pPr algn="ctr">
              <a:lnSpc>
                <a:spcPts val="1700"/>
              </a:lnSpc>
            </a:pPr>
            <a:r>
              <a:rPr lang="en-US" sz="1600" i="1" dirty="0" smtClean="0">
                <a:solidFill>
                  <a:schemeClr val="accent1">
                    <a:lumMod val="50000"/>
                  </a:schemeClr>
                </a:solidFill>
              </a:rPr>
              <a:t>good choices </a:t>
            </a:r>
          </a:p>
          <a:p>
            <a:pPr algn="ctr">
              <a:lnSpc>
                <a:spcPts val="1700"/>
              </a:lnSpc>
            </a:pPr>
            <a:r>
              <a:rPr lang="en-US" sz="1600" dirty="0" smtClean="0">
                <a:solidFill>
                  <a:schemeClr val="accent1">
                    <a:lumMod val="50000"/>
                  </a:schemeClr>
                </a:solidFill>
              </a:rPr>
              <a:t>at Step 4</a:t>
            </a:r>
          </a:p>
          <a:p>
            <a:endParaRPr lang="en-US" sz="16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p:txBody>
          <a:bodyPr/>
          <a:lstStyle/>
          <a:p>
            <a:pPr lvl="0" hangingPunct="1"/>
            <a:r>
              <a:rPr lang="en-US" sz="2400" dirty="0"/>
              <a:t>Choosing Methods—Cross-Walk to Evaluation Standards</a:t>
            </a:r>
          </a:p>
        </p:txBody>
      </p:sp>
      <p:sp>
        <p:nvSpPr>
          <p:cNvPr id="7" name="Content Placeholder 6"/>
          <p:cNvSpPr>
            <a:spLocks noGrp="1"/>
          </p:cNvSpPr>
          <p:nvPr>
            <p:ph idx="1"/>
          </p:nvPr>
        </p:nvSpPr>
        <p:spPr>
          <a:xfrm>
            <a:off x="457438" y="1066800"/>
            <a:ext cx="1906349" cy="2743200"/>
          </a:xfrm>
        </p:spPr>
        <p:txBody>
          <a:bodyPr/>
          <a:lstStyle/>
          <a:p>
            <a:pPr eaLnBrk="0" hangingPunct="0">
              <a:spcAft>
                <a:spcPts val="600"/>
              </a:spcAft>
              <a:defRPr/>
            </a:pPr>
            <a:r>
              <a:rPr lang="en-US" u="sng" dirty="0" smtClean="0">
                <a:solidFill>
                  <a:schemeClr val="accent5">
                    <a:lumMod val="50000"/>
                  </a:schemeClr>
                </a:solidFill>
                <a:effectLst>
                  <a:outerShdw blurRad="38100" dist="38100" dir="2700000" algn="tl">
                    <a:srgbClr val="000000">
                      <a:alpha val="43137"/>
                    </a:srgbClr>
                  </a:outerShdw>
                </a:effectLst>
                <a:latin typeface="Arial" charset="0"/>
              </a:rPr>
              <a:t>Standards</a:t>
            </a:r>
          </a:p>
          <a:p>
            <a:pPr eaLnBrk="0" hangingPunct="0">
              <a:defRPr/>
            </a:pPr>
            <a:r>
              <a:rPr lang="en-US" dirty="0" smtClean="0">
                <a:effectLst>
                  <a:outerShdw blurRad="38100" dist="38100" dir="2700000" algn="tl">
                    <a:srgbClr val="000000">
                      <a:alpha val="43137"/>
                    </a:srgbClr>
                  </a:outerShdw>
                </a:effectLst>
                <a:latin typeface="Arial" charset="0"/>
              </a:rPr>
              <a:t>Utility</a:t>
            </a:r>
          </a:p>
          <a:p>
            <a:pPr eaLnBrk="0" hangingPunct="0">
              <a:defRPr/>
            </a:pPr>
            <a:r>
              <a:rPr lang="en-US" dirty="0" smtClean="0">
                <a:effectLst>
                  <a:outerShdw blurRad="38100" dist="38100" dir="2700000" algn="tl">
                    <a:srgbClr val="000000">
                      <a:alpha val="43137"/>
                    </a:srgbClr>
                  </a:outerShdw>
                </a:effectLst>
                <a:latin typeface="Arial" charset="0"/>
              </a:rPr>
              <a:t>Feasibility</a:t>
            </a:r>
          </a:p>
          <a:p>
            <a:pPr eaLnBrk="0" hangingPunct="0">
              <a:defRPr/>
            </a:pPr>
            <a:r>
              <a:rPr lang="en-US" dirty="0" smtClean="0">
                <a:effectLst>
                  <a:outerShdw blurRad="38100" dist="38100" dir="2700000" algn="tl">
                    <a:srgbClr val="000000">
                      <a:alpha val="43137"/>
                    </a:srgbClr>
                  </a:outerShdw>
                </a:effectLst>
                <a:latin typeface="Arial" charset="0"/>
              </a:rPr>
              <a:t>Propriety</a:t>
            </a:r>
          </a:p>
          <a:p>
            <a:pPr eaLnBrk="0" hangingPunct="0">
              <a:defRPr/>
            </a:pPr>
            <a:r>
              <a:rPr lang="en-US" dirty="0" smtClean="0">
                <a:effectLst>
                  <a:outerShdw blurRad="38100" dist="38100" dir="2700000" algn="tl">
                    <a:srgbClr val="000000">
                      <a:alpha val="43137"/>
                    </a:srgbClr>
                  </a:outerShdw>
                </a:effectLst>
                <a:latin typeface="Arial" charset="0"/>
              </a:rPr>
              <a:t>Accuracy</a:t>
            </a:r>
          </a:p>
          <a:p>
            <a:endParaRPr lang="en-US" dirty="0"/>
          </a:p>
        </p:txBody>
      </p:sp>
      <p:sp>
        <p:nvSpPr>
          <p:cNvPr id="6" name="Rectangular Callout 5"/>
          <p:cNvSpPr/>
          <p:nvPr/>
        </p:nvSpPr>
        <p:spPr>
          <a:xfrm>
            <a:off x="-1067356" y="3251198"/>
            <a:ext cx="609918" cy="408517"/>
          </a:xfrm>
          <a:custGeom>
            <a:avLst>
              <a:gd name="f0" fmla="val 6300"/>
              <a:gd name="f1" fmla="val 24300"/>
            </a:avLst>
            <a:gdLst>
              <a:gd name="f2" fmla="val 10800000"/>
              <a:gd name="f3" fmla="val 5400000"/>
              <a:gd name="f4" fmla="val 18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0 0 180"/>
              <a:gd name="f17" fmla="*/ f5 1 21600"/>
              <a:gd name="f18" fmla="*/ f6 1 21600"/>
              <a:gd name="f19" fmla="pin -2147483647 f0 2147483647"/>
              <a:gd name="f20" fmla="pin -2147483647 f1 2147483647"/>
              <a:gd name="f21" fmla="*/ f16 f2 1"/>
              <a:gd name="f22" fmla="+- f19 0 10800"/>
              <a:gd name="f23" fmla="+- f20 0 10800"/>
              <a:gd name="f24" fmla="+- f20 0 21600"/>
              <a:gd name="f25" fmla="+- f19 0 21600"/>
              <a:gd name="f26" fmla="val f19"/>
              <a:gd name="f27" fmla="val f20"/>
              <a:gd name="f28" fmla="*/ f19 f17 1"/>
              <a:gd name="f29" fmla="*/ f20 f18 1"/>
              <a:gd name="f30" fmla="*/ 0 f17 1"/>
              <a:gd name="f31" fmla="*/ 21600 f17 1"/>
              <a:gd name="f32" fmla="*/ 21600 f18 1"/>
              <a:gd name="f33" fmla="*/ 0 f18 1"/>
              <a:gd name="f34" fmla="*/ f21 1 f4"/>
              <a:gd name="f35" fmla="abs f22"/>
              <a:gd name="f36" fmla="abs f23"/>
              <a:gd name="f37" fmla="*/ f26 f17 1"/>
              <a:gd name="f38" fmla="*/ f27 f18 1"/>
              <a:gd name="f39" fmla="+- f34 0 f3"/>
              <a:gd name="f40" fmla="+- f35 0 f36"/>
              <a:gd name="f41" fmla="+- f36 0 f35"/>
              <a:gd name="f42" fmla="?: f23 f9 f40"/>
              <a:gd name="f43" fmla="?: f23 f40 f9"/>
              <a:gd name="f44" fmla="?: f22 f9 f41"/>
              <a:gd name="f45" fmla="?: f22 f41 f9"/>
              <a:gd name="f46" fmla="?: f19 f9 f42"/>
              <a:gd name="f47" fmla="?: f19 f9 f43"/>
              <a:gd name="f48" fmla="?: f24 f44 f9"/>
              <a:gd name="f49" fmla="?: f24 f45 f9"/>
              <a:gd name="f50" fmla="?: f25 f43 f9"/>
              <a:gd name="f51" fmla="?: f25 f42 f9"/>
              <a:gd name="f52" fmla="?: f20 f9 f45"/>
              <a:gd name="f53" fmla="?: f20 f9 f44"/>
              <a:gd name="f54" fmla="?: f46 f19 0"/>
              <a:gd name="f55" fmla="?: f46 f20 6280"/>
              <a:gd name="f56" fmla="?: f47 f19 0"/>
              <a:gd name="f57" fmla="?: f47 f20 15320"/>
              <a:gd name="f58" fmla="?: f48 f19 6280"/>
              <a:gd name="f59" fmla="?: f48 f20 21600"/>
              <a:gd name="f60" fmla="?: f49 f19 15320"/>
              <a:gd name="f61" fmla="?: f49 f20 21600"/>
              <a:gd name="f62" fmla="?: f50 f19 21600"/>
              <a:gd name="f63" fmla="?: f50 f20 15320"/>
              <a:gd name="f64" fmla="?: f51 f19 21600"/>
              <a:gd name="f65" fmla="?: f51 f20 6280"/>
              <a:gd name="f66" fmla="?: f52 f19 15320"/>
              <a:gd name="f67" fmla="?: f52 f20 0"/>
              <a:gd name="f68" fmla="?: f53 f19 6280"/>
              <a:gd name="f69" fmla="?: f53 f20 0"/>
            </a:gdLst>
            <a:ahLst>
              <a:ahXY gdRefX="f0" minX="f10" maxX="f11" gdRefY="f1" minY="f10" maxY="f11">
                <a:pos x="f28" y="f29"/>
              </a:ahXY>
            </a:ahLst>
            <a:cxnLst>
              <a:cxn ang="3cd4">
                <a:pos x="hc" y="t"/>
              </a:cxn>
              <a:cxn ang="0">
                <a:pos x="r" y="vc"/>
              </a:cxn>
              <a:cxn ang="cd4">
                <a:pos x="hc" y="b"/>
              </a:cxn>
              <a:cxn ang="cd2">
                <a:pos x="l" y="vc"/>
              </a:cxn>
              <a:cxn ang="f39">
                <a:pos x="f37" y="f38"/>
              </a:cxn>
            </a:cxnLst>
            <a:rect l="f30" t="f33" r="f31" b="f32"/>
            <a:pathLst>
              <a:path w="21600" h="21600">
                <a:moveTo>
                  <a:pt x="f7" y="f7"/>
                </a:moveTo>
                <a:lnTo>
                  <a:pt x="f7" y="f12"/>
                </a:lnTo>
                <a:lnTo>
                  <a:pt x="f54" y="f55"/>
                </a:lnTo>
                <a:lnTo>
                  <a:pt x="f7" y="f13"/>
                </a:lnTo>
                <a:lnTo>
                  <a:pt x="f7" y="f14"/>
                </a:lnTo>
                <a:lnTo>
                  <a:pt x="f56" y="f57"/>
                </a:lnTo>
                <a:lnTo>
                  <a:pt x="f7" y="f15"/>
                </a:lnTo>
                <a:lnTo>
                  <a:pt x="f7" y="f8"/>
                </a:lnTo>
                <a:lnTo>
                  <a:pt x="f12" y="f8"/>
                </a:lnTo>
                <a:lnTo>
                  <a:pt x="f58" y="f59"/>
                </a:lnTo>
                <a:lnTo>
                  <a:pt x="f13" y="f8"/>
                </a:lnTo>
                <a:lnTo>
                  <a:pt x="f14" y="f8"/>
                </a:lnTo>
                <a:lnTo>
                  <a:pt x="f60" y="f61"/>
                </a:lnTo>
                <a:lnTo>
                  <a:pt x="f15" y="f8"/>
                </a:lnTo>
                <a:lnTo>
                  <a:pt x="f8" y="f8"/>
                </a:lnTo>
                <a:lnTo>
                  <a:pt x="f8" y="f15"/>
                </a:lnTo>
                <a:lnTo>
                  <a:pt x="f62" y="f63"/>
                </a:lnTo>
                <a:lnTo>
                  <a:pt x="f8" y="f14"/>
                </a:lnTo>
                <a:lnTo>
                  <a:pt x="f8" y="f13"/>
                </a:lnTo>
                <a:lnTo>
                  <a:pt x="f64" y="f65"/>
                </a:lnTo>
                <a:lnTo>
                  <a:pt x="f8" y="f12"/>
                </a:lnTo>
                <a:lnTo>
                  <a:pt x="f8" y="f7"/>
                </a:lnTo>
                <a:lnTo>
                  <a:pt x="f15" y="f7"/>
                </a:lnTo>
                <a:lnTo>
                  <a:pt x="f66" y="f67"/>
                </a:lnTo>
                <a:lnTo>
                  <a:pt x="f14" y="f7"/>
                </a:lnTo>
                <a:lnTo>
                  <a:pt x="f13" y="f7"/>
                </a:lnTo>
                <a:lnTo>
                  <a:pt x="f68" y="f69"/>
                </a:lnTo>
                <a:lnTo>
                  <a:pt x="f12" y="f7"/>
                </a:lnTo>
                <a:lnTo>
                  <a:pt x="f7" y="f7"/>
                </a:lnTo>
                <a:close/>
              </a:path>
            </a:pathLst>
          </a:custGeom>
          <a:noFill/>
          <a:ln>
            <a:noFill/>
            <a:prstDash val="solid"/>
          </a:ln>
        </p:spPr>
        <p:txBody>
          <a:bodyPr vert="horz" wrap="square" lIns="60972" tIns="30486" rIns="60972" bIns="30486" anchor="t" anchorCtr="0" compatLnSpc="1"/>
          <a:lstStyle/>
          <a:p>
            <a:pPr marL="228646" indent="-228646" defTabSz="609722" fontAlgn="auto">
              <a:lnSpc>
                <a:spcPct val="90000"/>
              </a:lnSpc>
              <a:spcBef>
                <a:spcPts val="400"/>
              </a:spcBef>
              <a:spcAft>
                <a:spcPts val="0"/>
              </a:spcAft>
              <a:buClr>
                <a:srgbClr val="00007D"/>
              </a:buClr>
              <a:buSzPct val="75000"/>
              <a:buFont typeface="Wingdings" pitchFamily="2"/>
              <a:buChar char="n"/>
              <a:defRPr sz="1800" b="0" i="0" u="none" strike="noStrike" kern="0" cap="none" spc="0" baseline="0">
                <a:solidFill>
                  <a:srgbClr val="000000"/>
                </a:solidFill>
                <a:uFillTx/>
              </a:defRPr>
            </a:pPr>
            <a:endParaRPr lang="en-US" dirty="0">
              <a:solidFill>
                <a:srgbClr val="000000"/>
              </a:solidFill>
              <a:latin typeface="Arial"/>
            </a:endParaRPr>
          </a:p>
        </p:txBody>
      </p:sp>
    </p:spTree>
  </p:cSld>
  <p:clrMapOvr>
    <a:masterClrMapping/>
  </p:clrMapOvr>
  <p:transition advTm="35000">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p:txBody>
          <a:bodyPr/>
          <a:lstStyle/>
          <a:p>
            <a:pPr lvl="0" hangingPunct="1"/>
            <a:r>
              <a:rPr lang="en-US" sz="2400" dirty="0"/>
              <a:t>Choosing Methods—Cross-Walk to Evaluation Standards</a:t>
            </a:r>
          </a:p>
        </p:txBody>
      </p:sp>
      <p:sp>
        <p:nvSpPr>
          <p:cNvPr id="7" name="Content Placeholder 6"/>
          <p:cNvSpPr>
            <a:spLocks noGrp="1"/>
          </p:cNvSpPr>
          <p:nvPr>
            <p:ph idx="1"/>
          </p:nvPr>
        </p:nvSpPr>
        <p:spPr>
          <a:xfrm>
            <a:off x="457438" y="1066800"/>
            <a:ext cx="5182949" cy="2743200"/>
          </a:xfrm>
        </p:spPr>
        <p:txBody>
          <a:bodyPr/>
          <a:lstStyle/>
          <a:p>
            <a:pPr eaLnBrk="0" hangingPunct="0">
              <a:spcAft>
                <a:spcPts val="600"/>
              </a:spcAft>
              <a:defRPr/>
            </a:pPr>
            <a:r>
              <a:rPr lang="en-US" u="sng" dirty="0" smtClean="0">
                <a:solidFill>
                  <a:schemeClr val="accent5">
                    <a:lumMod val="50000"/>
                  </a:schemeClr>
                </a:solidFill>
                <a:effectLst>
                  <a:outerShdw blurRad="38100" dist="38100" dir="2700000" algn="tl">
                    <a:srgbClr val="000000">
                      <a:alpha val="43137"/>
                    </a:srgbClr>
                  </a:outerShdw>
                </a:effectLst>
                <a:latin typeface="Arial" charset="0"/>
              </a:rPr>
              <a:t>Standards</a:t>
            </a:r>
          </a:p>
          <a:p>
            <a:pPr lvl="0" eaLnBrk="0" hangingPunct="0">
              <a:defRPr/>
            </a:pPr>
            <a:r>
              <a:rPr lang="en-US" dirty="0" smtClean="0">
                <a:effectLst>
                  <a:outerShdw blurRad="38100" dist="38100" dir="2700000" algn="tl">
                    <a:srgbClr val="000000">
                      <a:alpha val="43137"/>
                    </a:srgbClr>
                  </a:outerShdw>
                </a:effectLst>
                <a:latin typeface="Arial" charset="0"/>
              </a:rPr>
              <a:t>Utility - </a:t>
            </a:r>
            <a:r>
              <a:rPr lang="en-US" sz="1600" dirty="0" smtClean="0"/>
              <a:t>What is the purpose of the data collection?</a:t>
            </a:r>
            <a:endParaRPr lang="en-US" dirty="0" smtClean="0"/>
          </a:p>
          <a:p>
            <a:pPr eaLnBrk="0" hangingPunct="0">
              <a:defRPr/>
            </a:pPr>
            <a:r>
              <a:rPr lang="en-US" dirty="0" smtClean="0">
                <a:effectLst>
                  <a:outerShdw blurRad="38100" dist="38100" dir="2700000" algn="tl">
                    <a:srgbClr val="000000">
                      <a:alpha val="43137"/>
                    </a:srgbClr>
                  </a:outerShdw>
                </a:effectLst>
                <a:latin typeface="Arial" charset="0"/>
              </a:rPr>
              <a:t>Feasibility</a:t>
            </a:r>
          </a:p>
          <a:p>
            <a:pPr eaLnBrk="0" hangingPunct="0">
              <a:defRPr/>
            </a:pPr>
            <a:r>
              <a:rPr lang="en-US" dirty="0" smtClean="0">
                <a:effectLst>
                  <a:outerShdw blurRad="38100" dist="38100" dir="2700000" algn="tl">
                    <a:srgbClr val="000000">
                      <a:alpha val="43137"/>
                    </a:srgbClr>
                  </a:outerShdw>
                </a:effectLst>
                <a:latin typeface="Arial" charset="0"/>
              </a:rPr>
              <a:t>Propriety</a:t>
            </a:r>
          </a:p>
          <a:p>
            <a:pPr eaLnBrk="0" hangingPunct="0">
              <a:defRPr/>
            </a:pPr>
            <a:r>
              <a:rPr lang="en-US" dirty="0" smtClean="0">
                <a:effectLst>
                  <a:outerShdw blurRad="38100" dist="38100" dir="2700000" algn="tl">
                    <a:srgbClr val="000000">
                      <a:alpha val="43137"/>
                    </a:srgbClr>
                  </a:outerShdw>
                </a:effectLst>
                <a:latin typeface="Arial" charset="0"/>
              </a:rPr>
              <a:t>Accuracy</a:t>
            </a:r>
          </a:p>
          <a:p>
            <a:endParaRPr lang="en-US" dirty="0"/>
          </a:p>
        </p:txBody>
      </p:sp>
      <p:sp>
        <p:nvSpPr>
          <p:cNvPr id="6" name="Rectangular Callout 5"/>
          <p:cNvSpPr/>
          <p:nvPr/>
        </p:nvSpPr>
        <p:spPr>
          <a:xfrm>
            <a:off x="-1067356" y="3251198"/>
            <a:ext cx="609918" cy="408517"/>
          </a:xfrm>
          <a:custGeom>
            <a:avLst>
              <a:gd name="f0" fmla="val 6300"/>
              <a:gd name="f1" fmla="val 24300"/>
            </a:avLst>
            <a:gdLst>
              <a:gd name="f2" fmla="val 10800000"/>
              <a:gd name="f3" fmla="val 5400000"/>
              <a:gd name="f4" fmla="val 18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0 0 180"/>
              <a:gd name="f17" fmla="*/ f5 1 21600"/>
              <a:gd name="f18" fmla="*/ f6 1 21600"/>
              <a:gd name="f19" fmla="pin -2147483647 f0 2147483647"/>
              <a:gd name="f20" fmla="pin -2147483647 f1 2147483647"/>
              <a:gd name="f21" fmla="*/ f16 f2 1"/>
              <a:gd name="f22" fmla="+- f19 0 10800"/>
              <a:gd name="f23" fmla="+- f20 0 10800"/>
              <a:gd name="f24" fmla="+- f20 0 21600"/>
              <a:gd name="f25" fmla="+- f19 0 21600"/>
              <a:gd name="f26" fmla="val f19"/>
              <a:gd name="f27" fmla="val f20"/>
              <a:gd name="f28" fmla="*/ f19 f17 1"/>
              <a:gd name="f29" fmla="*/ f20 f18 1"/>
              <a:gd name="f30" fmla="*/ 0 f17 1"/>
              <a:gd name="f31" fmla="*/ 21600 f17 1"/>
              <a:gd name="f32" fmla="*/ 21600 f18 1"/>
              <a:gd name="f33" fmla="*/ 0 f18 1"/>
              <a:gd name="f34" fmla="*/ f21 1 f4"/>
              <a:gd name="f35" fmla="abs f22"/>
              <a:gd name="f36" fmla="abs f23"/>
              <a:gd name="f37" fmla="*/ f26 f17 1"/>
              <a:gd name="f38" fmla="*/ f27 f18 1"/>
              <a:gd name="f39" fmla="+- f34 0 f3"/>
              <a:gd name="f40" fmla="+- f35 0 f36"/>
              <a:gd name="f41" fmla="+- f36 0 f35"/>
              <a:gd name="f42" fmla="?: f23 f9 f40"/>
              <a:gd name="f43" fmla="?: f23 f40 f9"/>
              <a:gd name="f44" fmla="?: f22 f9 f41"/>
              <a:gd name="f45" fmla="?: f22 f41 f9"/>
              <a:gd name="f46" fmla="?: f19 f9 f42"/>
              <a:gd name="f47" fmla="?: f19 f9 f43"/>
              <a:gd name="f48" fmla="?: f24 f44 f9"/>
              <a:gd name="f49" fmla="?: f24 f45 f9"/>
              <a:gd name="f50" fmla="?: f25 f43 f9"/>
              <a:gd name="f51" fmla="?: f25 f42 f9"/>
              <a:gd name="f52" fmla="?: f20 f9 f45"/>
              <a:gd name="f53" fmla="?: f20 f9 f44"/>
              <a:gd name="f54" fmla="?: f46 f19 0"/>
              <a:gd name="f55" fmla="?: f46 f20 6280"/>
              <a:gd name="f56" fmla="?: f47 f19 0"/>
              <a:gd name="f57" fmla="?: f47 f20 15320"/>
              <a:gd name="f58" fmla="?: f48 f19 6280"/>
              <a:gd name="f59" fmla="?: f48 f20 21600"/>
              <a:gd name="f60" fmla="?: f49 f19 15320"/>
              <a:gd name="f61" fmla="?: f49 f20 21600"/>
              <a:gd name="f62" fmla="?: f50 f19 21600"/>
              <a:gd name="f63" fmla="?: f50 f20 15320"/>
              <a:gd name="f64" fmla="?: f51 f19 21600"/>
              <a:gd name="f65" fmla="?: f51 f20 6280"/>
              <a:gd name="f66" fmla="?: f52 f19 15320"/>
              <a:gd name="f67" fmla="?: f52 f20 0"/>
              <a:gd name="f68" fmla="?: f53 f19 6280"/>
              <a:gd name="f69" fmla="?: f53 f20 0"/>
            </a:gdLst>
            <a:ahLst>
              <a:ahXY gdRefX="f0" minX="f10" maxX="f11" gdRefY="f1" minY="f10" maxY="f11">
                <a:pos x="f28" y="f29"/>
              </a:ahXY>
            </a:ahLst>
            <a:cxnLst>
              <a:cxn ang="3cd4">
                <a:pos x="hc" y="t"/>
              </a:cxn>
              <a:cxn ang="0">
                <a:pos x="r" y="vc"/>
              </a:cxn>
              <a:cxn ang="cd4">
                <a:pos x="hc" y="b"/>
              </a:cxn>
              <a:cxn ang="cd2">
                <a:pos x="l" y="vc"/>
              </a:cxn>
              <a:cxn ang="f39">
                <a:pos x="f37" y="f38"/>
              </a:cxn>
            </a:cxnLst>
            <a:rect l="f30" t="f33" r="f31" b="f32"/>
            <a:pathLst>
              <a:path w="21600" h="21600">
                <a:moveTo>
                  <a:pt x="f7" y="f7"/>
                </a:moveTo>
                <a:lnTo>
                  <a:pt x="f7" y="f12"/>
                </a:lnTo>
                <a:lnTo>
                  <a:pt x="f54" y="f55"/>
                </a:lnTo>
                <a:lnTo>
                  <a:pt x="f7" y="f13"/>
                </a:lnTo>
                <a:lnTo>
                  <a:pt x="f7" y="f14"/>
                </a:lnTo>
                <a:lnTo>
                  <a:pt x="f56" y="f57"/>
                </a:lnTo>
                <a:lnTo>
                  <a:pt x="f7" y="f15"/>
                </a:lnTo>
                <a:lnTo>
                  <a:pt x="f7" y="f8"/>
                </a:lnTo>
                <a:lnTo>
                  <a:pt x="f12" y="f8"/>
                </a:lnTo>
                <a:lnTo>
                  <a:pt x="f58" y="f59"/>
                </a:lnTo>
                <a:lnTo>
                  <a:pt x="f13" y="f8"/>
                </a:lnTo>
                <a:lnTo>
                  <a:pt x="f14" y="f8"/>
                </a:lnTo>
                <a:lnTo>
                  <a:pt x="f60" y="f61"/>
                </a:lnTo>
                <a:lnTo>
                  <a:pt x="f15" y="f8"/>
                </a:lnTo>
                <a:lnTo>
                  <a:pt x="f8" y="f8"/>
                </a:lnTo>
                <a:lnTo>
                  <a:pt x="f8" y="f15"/>
                </a:lnTo>
                <a:lnTo>
                  <a:pt x="f62" y="f63"/>
                </a:lnTo>
                <a:lnTo>
                  <a:pt x="f8" y="f14"/>
                </a:lnTo>
                <a:lnTo>
                  <a:pt x="f8" y="f13"/>
                </a:lnTo>
                <a:lnTo>
                  <a:pt x="f64" y="f65"/>
                </a:lnTo>
                <a:lnTo>
                  <a:pt x="f8" y="f12"/>
                </a:lnTo>
                <a:lnTo>
                  <a:pt x="f8" y="f7"/>
                </a:lnTo>
                <a:lnTo>
                  <a:pt x="f15" y="f7"/>
                </a:lnTo>
                <a:lnTo>
                  <a:pt x="f66" y="f67"/>
                </a:lnTo>
                <a:lnTo>
                  <a:pt x="f14" y="f7"/>
                </a:lnTo>
                <a:lnTo>
                  <a:pt x="f13" y="f7"/>
                </a:lnTo>
                <a:lnTo>
                  <a:pt x="f68" y="f69"/>
                </a:lnTo>
                <a:lnTo>
                  <a:pt x="f12" y="f7"/>
                </a:lnTo>
                <a:lnTo>
                  <a:pt x="f7" y="f7"/>
                </a:lnTo>
                <a:close/>
              </a:path>
            </a:pathLst>
          </a:custGeom>
          <a:noFill/>
          <a:ln>
            <a:noFill/>
            <a:prstDash val="solid"/>
          </a:ln>
        </p:spPr>
        <p:txBody>
          <a:bodyPr vert="horz" wrap="square" lIns="60972" tIns="30486" rIns="60972" bIns="30486" anchor="t" anchorCtr="0" compatLnSpc="1"/>
          <a:lstStyle/>
          <a:p>
            <a:pPr marL="228646" indent="-228646" defTabSz="609722" fontAlgn="auto">
              <a:lnSpc>
                <a:spcPct val="90000"/>
              </a:lnSpc>
              <a:spcBef>
                <a:spcPts val="400"/>
              </a:spcBef>
              <a:spcAft>
                <a:spcPts val="0"/>
              </a:spcAft>
              <a:buClr>
                <a:srgbClr val="00007D"/>
              </a:buClr>
              <a:buSzPct val="75000"/>
              <a:buFont typeface="Wingdings" pitchFamily="2"/>
              <a:buChar char="n"/>
              <a:defRPr sz="1800" b="0" i="0" u="none" strike="noStrike" kern="0" cap="none" spc="0" baseline="0">
                <a:solidFill>
                  <a:srgbClr val="000000"/>
                </a:solidFill>
                <a:uFillTx/>
              </a:defRPr>
            </a:pPr>
            <a:endParaRPr lang="en-US" dirty="0">
              <a:solidFill>
                <a:srgbClr val="000000"/>
              </a:solidFill>
              <a:latin typeface="Arial"/>
            </a:endParaRPr>
          </a:p>
        </p:txBody>
      </p:sp>
    </p:spTree>
  </p:cSld>
  <p:clrMapOvr>
    <a:masterClrMapping/>
  </p:clrMapOvr>
  <p:transition advTm="3500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p:txBody>
          <a:bodyPr/>
          <a:lstStyle/>
          <a:p>
            <a:pPr lvl="0" hangingPunct="1"/>
            <a:r>
              <a:rPr lang="en-US" dirty="0"/>
              <a:t>This Module…</a:t>
            </a:r>
          </a:p>
        </p:txBody>
      </p:sp>
      <p:sp>
        <p:nvSpPr>
          <p:cNvPr id="4" name="Rectangle 3"/>
          <p:cNvSpPr txBox="1">
            <a:spLocks noGrp="1"/>
          </p:cNvSpPr>
          <p:nvPr>
            <p:ph idx="1"/>
          </p:nvPr>
        </p:nvSpPr>
        <p:spPr>
          <a:xfrm>
            <a:off x="304960" y="1066800"/>
            <a:ext cx="4878228" cy="2514600"/>
          </a:xfrm>
        </p:spPr>
        <p:txBody>
          <a:bodyPr/>
          <a:lstStyle/>
          <a:p>
            <a:pPr>
              <a:lnSpc>
                <a:spcPts val="1700"/>
              </a:lnSpc>
              <a:spcBef>
                <a:spcPts val="0"/>
              </a:spcBef>
              <a:tabLst>
                <a:tab pos="2134027" algn="l"/>
              </a:tabLst>
            </a:pPr>
            <a:r>
              <a:rPr lang="en-US" sz="1600" dirty="0"/>
              <a:t>Why and how of</a:t>
            </a:r>
            <a:r>
              <a:rPr lang="en-US" sz="1600" dirty="0" smtClean="0"/>
              <a:t>:</a:t>
            </a:r>
          </a:p>
          <a:p>
            <a:pPr>
              <a:lnSpc>
                <a:spcPts val="1700"/>
              </a:lnSpc>
              <a:spcBef>
                <a:spcPts val="0"/>
              </a:spcBef>
              <a:tabLst>
                <a:tab pos="2134027" algn="l"/>
              </a:tabLst>
            </a:pPr>
            <a:endParaRPr lang="en-US" sz="1600" dirty="0" smtClean="0"/>
          </a:p>
          <a:p>
            <a:pPr marL="463550" lvl="1" indent="-231775">
              <a:lnSpc>
                <a:spcPts val="1900"/>
              </a:lnSpc>
              <a:spcBef>
                <a:spcPts val="0"/>
              </a:spcBef>
              <a:spcAft>
                <a:spcPts val="600"/>
              </a:spcAft>
              <a:buFont typeface="Arial" pitchFamily="34" charset="0"/>
              <a:buChar char="•"/>
              <a:tabLst>
                <a:tab pos="2134027" algn="l"/>
              </a:tabLst>
            </a:pPr>
            <a:r>
              <a:rPr lang="en-US" sz="1600" dirty="0" smtClean="0">
                <a:solidFill>
                  <a:schemeClr val="accent5">
                    <a:lumMod val="50000"/>
                  </a:schemeClr>
                </a:solidFill>
              </a:rPr>
              <a:t>Developing </a:t>
            </a:r>
            <a:r>
              <a:rPr lang="en-US" sz="1600" dirty="0">
                <a:solidFill>
                  <a:schemeClr val="accent5">
                    <a:lumMod val="50000"/>
                  </a:schemeClr>
                </a:solidFill>
              </a:rPr>
              <a:t>indicators</a:t>
            </a:r>
          </a:p>
          <a:p>
            <a:pPr marL="463550" lvl="1" indent="-231775">
              <a:lnSpc>
                <a:spcPts val="1900"/>
              </a:lnSpc>
              <a:spcBef>
                <a:spcPts val="0"/>
              </a:spcBef>
              <a:spcAft>
                <a:spcPts val="600"/>
              </a:spcAft>
              <a:buFont typeface="Arial" pitchFamily="34" charset="0"/>
              <a:buChar char="•"/>
              <a:tabLst>
                <a:tab pos="2134027" algn="l"/>
              </a:tabLst>
            </a:pPr>
            <a:r>
              <a:rPr lang="en-US" sz="1600" dirty="0">
                <a:solidFill>
                  <a:schemeClr val="accent5">
                    <a:lumMod val="50000"/>
                  </a:schemeClr>
                </a:solidFill>
              </a:rPr>
              <a:t>Making good data collection choices</a:t>
            </a:r>
          </a:p>
          <a:p>
            <a:pPr marL="463550" lvl="1" indent="-231775">
              <a:lnSpc>
                <a:spcPts val="1900"/>
              </a:lnSpc>
              <a:spcBef>
                <a:spcPts val="0"/>
              </a:spcBef>
              <a:spcAft>
                <a:spcPts val="600"/>
              </a:spcAft>
              <a:buFont typeface="Arial" pitchFamily="34" charset="0"/>
              <a:buChar char="•"/>
              <a:tabLst>
                <a:tab pos="2134027" algn="l"/>
              </a:tabLst>
            </a:pPr>
            <a:r>
              <a:rPr lang="en-US" sz="1600" dirty="0">
                <a:solidFill>
                  <a:schemeClr val="accent5">
                    <a:lumMod val="50000"/>
                  </a:schemeClr>
                </a:solidFill>
              </a:rPr>
              <a:t>Using mixed methods effectively</a:t>
            </a:r>
          </a:p>
        </p:txBody>
      </p:sp>
    </p:spTree>
  </p:cSld>
  <p:clrMapOvr>
    <a:masterClrMapping/>
  </p:clrMapOvr>
  <p:transition advTm="20000">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p:txBody>
          <a:bodyPr/>
          <a:lstStyle/>
          <a:p>
            <a:pPr lvl="0" hangingPunct="1"/>
            <a:r>
              <a:rPr lang="en-US" sz="2400" dirty="0"/>
              <a:t>Choosing Methods—Cross-Walk to Evaluation Standards</a:t>
            </a:r>
          </a:p>
        </p:txBody>
      </p:sp>
      <p:sp>
        <p:nvSpPr>
          <p:cNvPr id="7" name="Content Placeholder 6"/>
          <p:cNvSpPr>
            <a:spLocks noGrp="1"/>
          </p:cNvSpPr>
          <p:nvPr>
            <p:ph idx="1"/>
          </p:nvPr>
        </p:nvSpPr>
        <p:spPr>
          <a:xfrm>
            <a:off x="457438" y="1066800"/>
            <a:ext cx="5641737" cy="2743200"/>
          </a:xfrm>
        </p:spPr>
        <p:txBody>
          <a:bodyPr/>
          <a:lstStyle/>
          <a:p>
            <a:pPr eaLnBrk="0" hangingPunct="0">
              <a:spcAft>
                <a:spcPts val="600"/>
              </a:spcAft>
              <a:defRPr/>
            </a:pPr>
            <a:r>
              <a:rPr lang="en-US" u="sng" dirty="0" smtClean="0">
                <a:solidFill>
                  <a:schemeClr val="accent5">
                    <a:lumMod val="50000"/>
                  </a:schemeClr>
                </a:solidFill>
                <a:effectLst>
                  <a:outerShdw blurRad="38100" dist="38100" dir="2700000" algn="tl">
                    <a:srgbClr val="000000">
                      <a:alpha val="43137"/>
                    </a:srgbClr>
                  </a:outerShdw>
                </a:effectLst>
                <a:latin typeface="Arial" charset="0"/>
              </a:rPr>
              <a:t>Standards</a:t>
            </a:r>
          </a:p>
          <a:p>
            <a:pPr lvl="0" eaLnBrk="0" hangingPunct="0">
              <a:defRPr/>
            </a:pPr>
            <a:r>
              <a:rPr lang="en-US" dirty="0" smtClean="0">
                <a:effectLst>
                  <a:outerShdw blurRad="38100" dist="38100" dir="2700000" algn="tl">
                    <a:srgbClr val="000000">
                      <a:alpha val="43137"/>
                    </a:srgbClr>
                  </a:outerShdw>
                </a:effectLst>
                <a:latin typeface="Arial" charset="0"/>
              </a:rPr>
              <a:t>Utility</a:t>
            </a:r>
            <a:endParaRPr lang="en-US" dirty="0" smtClean="0"/>
          </a:p>
          <a:p>
            <a:pPr lvl="0" eaLnBrk="0" hangingPunct="0">
              <a:defRPr/>
            </a:pPr>
            <a:r>
              <a:rPr lang="en-US" dirty="0" smtClean="0">
                <a:effectLst>
                  <a:outerShdw blurRad="38100" dist="38100" dir="2700000" algn="tl">
                    <a:srgbClr val="000000">
                      <a:alpha val="43137"/>
                    </a:srgbClr>
                  </a:outerShdw>
                </a:effectLst>
                <a:latin typeface="Arial" charset="0"/>
              </a:rPr>
              <a:t>Feasibility - </a:t>
            </a:r>
            <a:r>
              <a:rPr lang="en-US" sz="1600" dirty="0" smtClean="0"/>
              <a:t>How much time? How much cost/budget?</a:t>
            </a:r>
          </a:p>
          <a:p>
            <a:pPr eaLnBrk="0" hangingPunct="0">
              <a:defRPr/>
            </a:pPr>
            <a:r>
              <a:rPr lang="en-US" dirty="0" smtClean="0">
                <a:effectLst>
                  <a:outerShdw blurRad="38100" dist="38100" dir="2700000" algn="tl">
                    <a:srgbClr val="000000">
                      <a:alpha val="43137"/>
                    </a:srgbClr>
                  </a:outerShdw>
                </a:effectLst>
                <a:latin typeface="Arial" charset="0"/>
              </a:rPr>
              <a:t>Propriety</a:t>
            </a:r>
          </a:p>
          <a:p>
            <a:pPr eaLnBrk="0" hangingPunct="0">
              <a:defRPr/>
            </a:pPr>
            <a:r>
              <a:rPr lang="en-US" dirty="0" smtClean="0">
                <a:effectLst>
                  <a:outerShdw blurRad="38100" dist="38100" dir="2700000" algn="tl">
                    <a:srgbClr val="000000">
                      <a:alpha val="43137"/>
                    </a:srgbClr>
                  </a:outerShdw>
                </a:effectLst>
                <a:latin typeface="Arial" charset="0"/>
              </a:rPr>
              <a:t>Accuracy</a:t>
            </a:r>
          </a:p>
          <a:p>
            <a:endParaRPr lang="en-US" dirty="0"/>
          </a:p>
        </p:txBody>
      </p:sp>
      <p:sp>
        <p:nvSpPr>
          <p:cNvPr id="6" name="Rectangular Callout 5"/>
          <p:cNvSpPr/>
          <p:nvPr/>
        </p:nvSpPr>
        <p:spPr>
          <a:xfrm>
            <a:off x="-1067356" y="3251198"/>
            <a:ext cx="609918" cy="408517"/>
          </a:xfrm>
          <a:custGeom>
            <a:avLst>
              <a:gd name="f0" fmla="val 6300"/>
              <a:gd name="f1" fmla="val 24300"/>
            </a:avLst>
            <a:gdLst>
              <a:gd name="f2" fmla="val 10800000"/>
              <a:gd name="f3" fmla="val 5400000"/>
              <a:gd name="f4" fmla="val 18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0 0 180"/>
              <a:gd name="f17" fmla="*/ f5 1 21600"/>
              <a:gd name="f18" fmla="*/ f6 1 21600"/>
              <a:gd name="f19" fmla="pin -2147483647 f0 2147483647"/>
              <a:gd name="f20" fmla="pin -2147483647 f1 2147483647"/>
              <a:gd name="f21" fmla="*/ f16 f2 1"/>
              <a:gd name="f22" fmla="+- f19 0 10800"/>
              <a:gd name="f23" fmla="+- f20 0 10800"/>
              <a:gd name="f24" fmla="+- f20 0 21600"/>
              <a:gd name="f25" fmla="+- f19 0 21600"/>
              <a:gd name="f26" fmla="val f19"/>
              <a:gd name="f27" fmla="val f20"/>
              <a:gd name="f28" fmla="*/ f19 f17 1"/>
              <a:gd name="f29" fmla="*/ f20 f18 1"/>
              <a:gd name="f30" fmla="*/ 0 f17 1"/>
              <a:gd name="f31" fmla="*/ 21600 f17 1"/>
              <a:gd name="f32" fmla="*/ 21600 f18 1"/>
              <a:gd name="f33" fmla="*/ 0 f18 1"/>
              <a:gd name="f34" fmla="*/ f21 1 f4"/>
              <a:gd name="f35" fmla="abs f22"/>
              <a:gd name="f36" fmla="abs f23"/>
              <a:gd name="f37" fmla="*/ f26 f17 1"/>
              <a:gd name="f38" fmla="*/ f27 f18 1"/>
              <a:gd name="f39" fmla="+- f34 0 f3"/>
              <a:gd name="f40" fmla="+- f35 0 f36"/>
              <a:gd name="f41" fmla="+- f36 0 f35"/>
              <a:gd name="f42" fmla="?: f23 f9 f40"/>
              <a:gd name="f43" fmla="?: f23 f40 f9"/>
              <a:gd name="f44" fmla="?: f22 f9 f41"/>
              <a:gd name="f45" fmla="?: f22 f41 f9"/>
              <a:gd name="f46" fmla="?: f19 f9 f42"/>
              <a:gd name="f47" fmla="?: f19 f9 f43"/>
              <a:gd name="f48" fmla="?: f24 f44 f9"/>
              <a:gd name="f49" fmla="?: f24 f45 f9"/>
              <a:gd name="f50" fmla="?: f25 f43 f9"/>
              <a:gd name="f51" fmla="?: f25 f42 f9"/>
              <a:gd name="f52" fmla="?: f20 f9 f45"/>
              <a:gd name="f53" fmla="?: f20 f9 f44"/>
              <a:gd name="f54" fmla="?: f46 f19 0"/>
              <a:gd name="f55" fmla="?: f46 f20 6280"/>
              <a:gd name="f56" fmla="?: f47 f19 0"/>
              <a:gd name="f57" fmla="?: f47 f20 15320"/>
              <a:gd name="f58" fmla="?: f48 f19 6280"/>
              <a:gd name="f59" fmla="?: f48 f20 21600"/>
              <a:gd name="f60" fmla="?: f49 f19 15320"/>
              <a:gd name="f61" fmla="?: f49 f20 21600"/>
              <a:gd name="f62" fmla="?: f50 f19 21600"/>
              <a:gd name="f63" fmla="?: f50 f20 15320"/>
              <a:gd name="f64" fmla="?: f51 f19 21600"/>
              <a:gd name="f65" fmla="?: f51 f20 6280"/>
              <a:gd name="f66" fmla="?: f52 f19 15320"/>
              <a:gd name="f67" fmla="?: f52 f20 0"/>
              <a:gd name="f68" fmla="?: f53 f19 6280"/>
              <a:gd name="f69" fmla="?: f53 f20 0"/>
            </a:gdLst>
            <a:ahLst>
              <a:ahXY gdRefX="f0" minX="f10" maxX="f11" gdRefY="f1" minY="f10" maxY="f11">
                <a:pos x="f28" y="f29"/>
              </a:ahXY>
            </a:ahLst>
            <a:cxnLst>
              <a:cxn ang="3cd4">
                <a:pos x="hc" y="t"/>
              </a:cxn>
              <a:cxn ang="0">
                <a:pos x="r" y="vc"/>
              </a:cxn>
              <a:cxn ang="cd4">
                <a:pos x="hc" y="b"/>
              </a:cxn>
              <a:cxn ang="cd2">
                <a:pos x="l" y="vc"/>
              </a:cxn>
              <a:cxn ang="f39">
                <a:pos x="f37" y="f38"/>
              </a:cxn>
            </a:cxnLst>
            <a:rect l="f30" t="f33" r="f31" b="f32"/>
            <a:pathLst>
              <a:path w="21600" h="21600">
                <a:moveTo>
                  <a:pt x="f7" y="f7"/>
                </a:moveTo>
                <a:lnTo>
                  <a:pt x="f7" y="f12"/>
                </a:lnTo>
                <a:lnTo>
                  <a:pt x="f54" y="f55"/>
                </a:lnTo>
                <a:lnTo>
                  <a:pt x="f7" y="f13"/>
                </a:lnTo>
                <a:lnTo>
                  <a:pt x="f7" y="f14"/>
                </a:lnTo>
                <a:lnTo>
                  <a:pt x="f56" y="f57"/>
                </a:lnTo>
                <a:lnTo>
                  <a:pt x="f7" y="f15"/>
                </a:lnTo>
                <a:lnTo>
                  <a:pt x="f7" y="f8"/>
                </a:lnTo>
                <a:lnTo>
                  <a:pt x="f12" y="f8"/>
                </a:lnTo>
                <a:lnTo>
                  <a:pt x="f58" y="f59"/>
                </a:lnTo>
                <a:lnTo>
                  <a:pt x="f13" y="f8"/>
                </a:lnTo>
                <a:lnTo>
                  <a:pt x="f14" y="f8"/>
                </a:lnTo>
                <a:lnTo>
                  <a:pt x="f60" y="f61"/>
                </a:lnTo>
                <a:lnTo>
                  <a:pt x="f15" y="f8"/>
                </a:lnTo>
                <a:lnTo>
                  <a:pt x="f8" y="f8"/>
                </a:lnTo>
                <a:lnTo>
                  <a:pt x="f8" y="f15"/>
                </a:lnTo>
                <a:lnTo>
                  <a:pt x="f62" y="f63"/>
                </a:lnTo>
                <a:lnTo>
                  <a:pt x="f8" y="f14"/>
                </a:lnTo>
                <a:lnTo>
                  <a:pt x="f8" y="f13"/>
                </a:lnTo>
                <a:lnTo>
                  <a:pt x="f64" y="f65"/>
                </a:lnTo>
                <a:lnTo>
                  <a:pt x="f8" y="f12"/>
                </a:lnTo>
                <a:lnTo>
                  <a:pt x="f8" y="f7"/>
                </a:lnTo>
                <a:lnTo>
                  <a:pt x="f15" y="f7"/>
                </a:lnTo>
                <a:lnTo>
                  <a:pt x="f66" y="f67"/>
                </a:lnTo>
                <a:lnTo>
                  <a:pt x="f14" y="f7"/>
                </a:lnTo>
                <a:lnTo>
                  <a:pt x="f13" y="f7"/>
                </a:lnTo>
                <a:lnTo>
                  <a:pt x="f68" y="f69"/>
                </a:lnTo>
                <a:lnTo>
                  <a:pt x="f12" y="f7"/>
                </a:lnTo>
                <a:lnTo>
                  <a:pt x="f7" y="f7"/>
                </a:lnTo>
                <a:close/>
              </a:path>
            </a:pathLst>
          </a:custGeom>
          <a:noFill/>
          <a:ln>
            <a:noFill/>
            <a:prstDash val="solid"/>
          </a:ln>
        </p:spPr>
        <p:txBody>
          <a:bodyPr vert="horz" wrap="square" lIns="60972" tIns="30486" rIns="60972" bIns="30486" anchor="t" anchorCtr="0" compatLnSpc="1"/>
          <a:lstStyle/>
          <a:p>
            <a:pPr marL="228646" indent="-228646" defTabSz="609722" fontAlgn="auto">
              <a:lnSpc>
                <a:spcPct val="90000"/>
              </a:lnSpc>
              <a:spcBef>
                <a:spcPts val="400"/>
              </a:spcBef>
              <a:spcAft>
                <a:spcPts val="0"/>
              </a:spcAft>
              <a:buClr>
                <a:srgbClr val="00007D"/>
              </a:buClr>
              <a:buSzPct val="75000"/>
              <a:buFont typeface="Wingdings" pitchFamily="2"/>
              <a:buChar char="n"/>
              <a:defRPr sz="1800" b="0" i="0" u="none" strike="noStrike" kern="0" cap="none" spc="0" baseline="0">
                <a:solidFill>
                  <a:srgbClr val="000000"/>
                </a:solidFill>
                <a:uFillTx/>
              </a:defRPr>
            </a:pPr>
            <a:endParaRPr lang="en-US" dirty="0">
              <a:solidFill>
                <a:srgbClr val="000000"/>
              </a:solidFill>
              <a:latin typeface="Arial"/>
            </a:endParaRPr>
          </a:p>
        </p:txBody>
      </p:sp>
    </p:spTree>
  </p:cSld>
  <p:clrMapOvr>
    <a:masterClrMapping/>
  </p:clrMapOvr>
  <p:transition advTm="35000">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p:txBody>
          <a:bodyPr/>
          <a:lstStyle/>
          <a:p>
            <a:pPr lvl="0" hangingPunct="1"/>
            <a:r>
              <a:rPr lang="en-US" sz="2400" dirty="0"/>
              <a:t>Choosing Methods—Cross-Walk to Evaluation Standards</a:t>
            </a:r>
          </a:p>
        </p:txBody>
      </p:sp>
      <p:sp>
        <p:nvSpPr>
          <p:cNvPr id="7" name="Content Placeholder 6"/>
          <p:cNvSpPr>
            <a:spLocks noGrp="1"/>
          </p:cNvSpPr>
          <p:nvPr>
            <p:ph idx="1"/>
          </p:nvPr>
        </p:nvSpPr>
        <p:spPr>
          <a:xfrm>
            <a:off x="457438" y="1066800"/>
            <a:ext cx="5182949" cy="2743200"/>
          </a:xfrm>
        </p:spPr>
        <p:txBody>
          <a:bodyPr/>
          <a:lstStyle/>
          <a:p>
            <a:pPr eaLnBrk="0" hangingPunct="0">
              <a:spcAft>
                <a:spcPts val="600"/>
              </a:spcAft>
              <a:defRPr/>
            </a:pPr>
            <a:r>
              <a:rPr lang="en-US" u="sng" dirty="0" smtClean="0">
                <a:solidFill>
                  <a:schemeClr val="accent5">
                    <a:lumMod val="50000"/>
                  </a:schemeClr>
                </a:solidFill>
                <a:effectLst>
                  <a:outerShdw blurRad="38100" dist="38100" dir="2700000" algn="tl">
                    <a:srgbClr val="000000">
                      <a:alpha val="43137"/>
                    </a:srgbClr>
                  </a:outerShdw>
                </a:effectLst>
                <a:latin typeface="Arial" charset="0"/>
              </a:rPr>
              <a:t>Standards</a:t>
            </a:r>
          </a:p>
          <a:p>
            <a:pPr lvl="0" eaLnBrk="0" hangingPunct="0">
              <a:defRPr/>
            </a:pPr>
            <a:r>
              <a:rPr lang="en-US" dirty="0" smtClean="0">
                <a:effectLst>
                  <a:outerShdw blurRad="38100" dist="38100" dir="2700000" algn="tl">
                    <a:srgbClr val="000000">
                      <a:alpha val="43137"/>
                    </a:srgbClr>
                  </a:outerShdw>
                </a:effectLst>
                <a:latin typeface="Arial" charset="0"/>
              </a:rPr>
              <a:t>Utility</a:t>
            </a:r>
            <a:endParaRPr lang="en-US" dirty="0" smtClean="0"/>
          </a:p>
          <a:p>
            <a:pPr eaLnBrk="0" hangingPunct="0">
              <a:defRPr/>
            </a:pPr>
            <a:r>
              <a:rPr lang="en-US" dirty="0" smtClean="0">
                <a:effectLst>
                  <a:outerShdw blurRad="38100" dist="38100" dir="2700000" algn="tl">
                    <a:srgbClr val="000000">
                      <a:alpha val="43137"/>
                    </a:srgbClr>
                  </a:outerShdw>
                </a:effectLst>
                <a:latin typeface="Arial" charset="0"/>
              </a:rPr>
              <a:t>Feasibility</a:t>
            </a:r>
          </a:p>
          <a:p>
            <a:pPr marL="228646" lvl="1" indent="-228646" eaLnBrk="0" hangingPunct="0">
              <a:buClrTx/>
              <a:buSzTx/>
              <a:buNone/>
              <a:defRPr/>
            </a:pPr>
            <a:r>
              <a:rPr lang="en-US" dirty="0" smtClean="0">
                <a:effectLst>
                  <a:outerShdw blurRad="38100" dist="38100" dir="2700000" algn="tl">
                    <a:srgbClr val="000000">
                      <a:alpha val="43137"/>
                    </a:srgbClr>
                  </a:outerShdw>
                </a:effectLst>
                <a:latin typeface="Arial" charset="0"/>
              </a:rPr>
              <a:t>Propriety - </a:t>
            </a:r>
            <a:r>
              <a:rPr lang="en-US" sz="1600" dirty="0" smtClean="0"/>
              <a:t>Any ethical considerations?</a:t>
            </a:r>
          </a:p>
          <a:p>
            <a:pPr eaLnBrk="0" hangingPunct="0">
              <a:defRPr/>
            </a:pPr>
            <a:r>
              <a:rPr lang="en-US" dirty="0" smtClean="0">
                <a:effectLst>
                  <a:outerShdw blurRad="38100" dist="38100" dir="2700000" algn="tl">
                    <a:srgbClr val="000000">
                      <a:alpha val="43137"/>
                    </a:srgbClr>
                  </a:outerShdw>
                </a:effectLst>
                <a:latin typeface="Arial" charset="0"/>
              </a:rPr>
              <a:t>Accuracy</a:t>
            </a:r>
          </a:p>
          <a:p>
            <a:endParaRPr lang="en-US" dirty="0"/>
          </a:p>
        </p:txBody>
      </p:sp>
      <p:sp>
        <p:nvSpPr>
          <p:cNvPr id="6" name="Rectangular Callout 5"/>
          <p:cNvSpPr/>
          <p:nvPr/>
        </p:nvSpPr>
        <p:spPr>
          <a:xfrm>
            <a:off x="-1067356" y="3251198"/>
            <a:ext cx="609918" cy="408517"/>
          </a:xfrm>
          <a:custGeom>
            <a:avLst>
              <a:gd name="f0" fmla="val 6300"/>
              <a:gd name="f1" fmla="val 24300"/>
            </a:avLst>
            <a:gdLst>
              <a:gd name="f2" fmla="val 10800000"/>
              <a:gd name="f3" fmla="val 5400000"/>
              <a:gd name="f4" fmla="val 18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0 0 180"/>
              <a:gd name="f17" fmla="*/ f5 1 21600"/>
              <a:gd name="f18" fmla="*/ f6 1 21600"/>
              <a:gd name="f19" fmla="pin -2147483647 f0 2147483647"/>
              <a:gd name="f20" fmla="pin -2147483647 f1 2147483647"/>
              <a:gd name="f21" fmla="*/ f16 f2 1"/>
              <a:gd name="f22" fmla="+- f19 0 10800"/>
              <a:gd name="f23" fmla="+- f20 0 10800"/>
              <a:gd name="f24" fmla="+- f20 0 21600"/>
              <a:gd name="f25" fmla="+- f19 0 21600"/>
              <a:gd name="f26" fmla="val f19"/>
              <a:gd name="f27" fmla="val f20"/>
              <a:gd name="f28" fmla="*/ f19 f17 1"/>
              <a:gd name="f29" fmla="*/ f20 f18 1"/>
              <a:gd name="f30" fmla="*/ 0 f17 1"/>
              <a:gd name="f31" fmla="*/ 21600 f17 1"/>
              <a:gd name="f32" fmla="*/ 21600 f18 1"/>
              <a:gd name="f33" fmla="*/ 0 f18 1"/>
              <a:gd name="f34" fmla="*/ f21 1 f4"/>
              <a:gd name="f35" fmla="abs f22"/>
              <a:gd name="f36" fmla="abs f23"/>
              <a:gd name="f37" fmla="*/ f26 f17 1"/>
              <a:gd name="f38" fmla="*/ f27 f18 1"/>
              <a:gd name="f39" fmla="+- f34 0 f3"/>
              <a:gd name="f40" fmla="+- f35 0 f36"/>
              <a:gd name="f41" fmla="+- f36 0 f35"/>
              <a:gd name="f42" fmla="?: f23 f9 f40"/>
              <a:gd name="f43" fmla="?: f23 f40 f9"/>
              <a:gd name="f44" fmla="?: f22 f9 f41"/>
              <a:gd name="f45" fmla="?: f22 f41 f9"/>
              <a:gd name="f46" fmla="?: f19 f9 f42"/>
              <a:gd name="f47" fmla="?: f19 f9 f43"/>
              <a:gd name="f48" fmla="?: f24 f44 f9"/>
              <a:gd name="f49" fmla="?: f24 f45 f9"/>
              <a:gd name="f50" fmla="?: f25 f43 f9"/>
              <a:gd name="f51" fmla="?: f25 f42 f9"/>
              <a:gd name="f52" fmla="?: f20 f9 f45"/>
              <a:gd name="f53" fmla="?: f20 f9 f44"/>
              <a:gd name="f54" fmla="?: f46 f19 0"/>
              <a:gd name="f55" fmla="?: f46 f20 6280"/>
              <a:gd name="f56" fmla="?: f47 f19 0"/>
              <a:gd name="f57" fmla="?: f47 f20 15320"/>
              <a:gd name="f58" fmla="?: f48 f19 6280"/>
              <a:gd name="f59" fmla="?: f48 f20 21600"/>
              <a:gd name="f60" fmla="?: f49 f19 15320"/>
              <a:gd name="f61" fmla="?: f49 f20 21600"/>
              <a:gd name="f62" fmla="?: f50 f19 21600"/>
              <a:gd name="f63" fmla="?: f50 f20 15320"/>
              <a:gd name="f64" fmla="?: f51 f19 21600"/>
              <a:gd name="f65" fmla="?: f51 f20 6280"/>
              <a:gd name="f66" fmla="?: f52 f19 15320"/>
              <a:gd name="f67" fmla="?: f52 f20 0"/>
              <a:gd name="f68" fmla="?: f53 f19 6280"/>
              <a:gd name="f69" fmla="?: f53 f20 0"/>
            </a:gdLst>
            <a:ahLst>
              <a:ahXY gdRefX="f0" minX="f10" maxX="f11" gdRefY="f1" minY="f10" maxY="f11">
                <a:pos x="f28" y="f29"/>
              </a:ahXY>
            </a:ahLst>
            <a:cxnLst>
              <a:cxn ang="3cd4">
                <a:pos x="hc" y="t"/>
              </a:cxn>
              <a:cxn ang="0">
                <a:pos x="r" y="vc"/>
              </a:cxn>
              <a:cxn ang="cd4">
                <a:pos x="hc" y="b"/>
              </a:cxn>
              <a:cxn ang="cd2">
                <a:pos x="l" y="vc"/>
              </a:cxn>
              <a:cxn ang="f39">
                <a:pos x="f37" y="f38"/>
              </a:cxn>
            </a:cxnLst>
            <a:rect l="f30" t="f33" r="f31" b="f32"/>
            <a:pathLst>
              <a:path w="21600" h="21600">
                <a:moveTo>
                  <a:pt x="f7" y="f7"/>
                </a:moveTo>
                <a:lnTo>
                  <a:pt x="f7" y="f12"/>
                </a:lnTo>
                <a:lnTo>
                  <a:pt x="f54" y="f55"/>
                </a:lnTo>
                <a:lnTo>
                  <a:pt x="f7" y="f13"/>
                </a:lnTo>
                <a:lnTo>
                  <a:pt x="f7" y="f14"/>
                </a:lnTo>
                <a:lnTo>
                  <a:pt x="f56" y="f57"/>
                </a:lnTo>
                <a:lnTo>
                  <a:pt x="f7" y="f15"/>
                </a:lnTo>
                <a:lnTo>
                  <a:pt x="f7" y="f8"/>
                </a:lnTo>
                <a:lnTo>
                  <a:pt x="f12" y="f8"/>
                </a:lnTo>
                <a:lnTo>
                  <a:pt x="f58" y="f59"/>
                </a:lnTo>
                <a:lnTo>
                  <a:pt x="f13" y="f8"/>
                </a:lnTo>
                <a:lnTo>
                  <a:pt x="f14" y="f8"/>
                </a:lnTo>
                <a:lnTo>
                  <a:pt x="f60" y="f61"/>
                </a:lnTo>
                <a:lnTo>
                  <a:pt x="f15" y="f8"/>
                </a:lnTo>
                <a:lnTo>
                  <a:pt x="f8" y="f8"/>
                </a:lnTo>
                <a:lnTo>
                  <a:pt x="f8" y="f15"/>
                </a:lnTo>
                <a:lnTo>
                  <a:pt x="f62" y="f63"/>
                </a:lnTo>
                <a:lnTo>
                  <a:pt x="f8" y="f14"/>
                </a:lnTo>
                <a:lnTo>
                  <a:pt x="f8" y="f13"/>
                </a:lnTo>
                <a:lnTo>
                  <a:pt x="f64" y="f65"/>
                </a:lnTo>
                <a:lnTo>
                  <a:pt x="f8" y="f12"/>
                </a:lnTo>
                <a:lnTo>
                  <a:pt x="f8" y="f7"/>
                </a:lnTo>
                <a:lnTo>
                  <a:pt x="f15" y="f7"/>
                </a:lnTo>
                <a:lnTo>
                  <a:pt x="f66" y="f67"/>
                </a:lnTo>
                <a:lnTo>
                  <a:pt x="f14" y="f7"/>
                </a:lnTo>
                <a:lnTo>
                  <a:pt x="f13" y="f7"/>
                </a:lnTo>
                <a:lnTo>
                  <a:pt x="f68" y="f69"/>
                </a:lnTo>
                <a:lnTo>
                  <a:pt x="f12" y="f7"/>
                </a:lnTo>
                <a:lnTo>
                  <a:pt x="f7" y="f7"/>
                </a:lnTo>
                <a:close/>
              </a:path>
            </a:pathLst>
          </a:custGeom>
          <a:noFill/>
          <a:ln>
            <a:noFill/>
            <a:prstDash val="solid"/>
          </a:ln>
        </p:spPr>
        <p:txBody>
          <a:bodyPr vert="horz" wrap="square" lIns="60972" tIns="30486" rIns="60972" bIns="30486" anchor="t" anchorCtr="0" compatLnSpc="1"/>
          <a:lstStyle/>
          <a:p>
            <a:pPr marL="228646" indent="-228646" defTabSz="609722" fontAlgn="auto">
              <a:lnSpc>
                <a:spcPct val="90000"/>
              </a:lnSpc>
              <a:spcBef>
                <a:spcPts val="400"/>
              </a:spcBef>
              <a:spcAft>
                <a:spcPts val="0"/>
              </a:spcAft>
              <a:buClr>
                <a:srgbClr val="00007D"/>
              </a:buClr>
              <a:buSzPct val="75000"/>
              <a:buFont typeface="Wingdings" pitchFamily="2"/>
              <a:buChar char="n"/>
              <a:defRPr sz="1800" b="0" i="0" u="none" strike="noStrike" kern="0" cap="none" spc="0" baseline="0">
                <a:solidFill>
                  <a:srgbClr val="000000"/>
                </a:solidFill>
                <a:uFillTx/>
              </a:defRPr>
            </a:pPr>
            <a:endParaRPr lang="en-US" dirty="0">
              <a:solidFill>
                <a:srgbClr val="000000"/>
              </a:solidFill>
              <a:latin typeface="Arial"/>
            </a:endParaRPr>
          </a:p>
        </p:txBody>
      </p:sp>
    </p:spTree>
  </p:cSld>
  <p:clrMapOvr>
    <a:masterClrMapping/>
  </p:clrMapOvr>
  <p:transition advTm="35000">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p:txBody>
          <a:bodyPr/>
          <a:lstStyle/>
          <a:p>
            <a:pPr lvl="0" hangingPunct="1"/>
            <a:r>
              <a:rPr lang="en-US" sz="2400" dirty="0"/>
              <a:t>Choosing Methods—Cross-Walk to Evaluation Standards</a:t>
            </a:r>
          </a:p>
        </p:txBody>
      </p:sp>
      <p:sp>
        <p:nvSpPr>
          <p:cNvPr id="7" name="Content Placeholder 6"/>
          <p:cNvSpPr>
            <a:spLocks noGrp="1"/>
          </p:cNvSpPr>
          <p:nvPr>
            <p:ph idx="1"/>
          </p:nvPr>
        </p:nvSpPr>
        <p:spPr>
          <a:xfrm>
            <a:off x="457438" y="1066800"/>
            <a:ext cx="5182949" cy="2743200"/>
          </a:xfrm>
        </p:spPr>
        <p:txBody>
          <a:bodyPr/>
          <a:lstStyle/>
          <a:p>
            <a:pPr eaLnBrk="0" hangingPunct="0">
              <a:spcAft>
                <a:spcPts val="600"/>
              </a:spcAft>
              <a:defRPr/>
            </a:pPr>
            <a:r>
              <a:rPr lang="en-US" u="sng" dirty="0" smtClean="0">
                <a:solidFill>
                  <a:schemeClr val="accent5">
                    <a:lumMod val="50000"/>
                  </a:schemeClr>
                </a:solidFill>
                <a:effectLst>
                  <a:outerShdw blurRad="38100" dist="38100" dir="2700000" algn="tl">
                    <a:srgbClr val="000000">
                      <a:alpha val="43137"/>
                    </a:srgbClr>
                  </a:outerShdw>
                </a:effectLst>
                <a:latin typeface="Arial" charset="0"/>
              </a:rPr>
              <a:t>Standards</a:t>
            </a:r>
          </a:p>
          <a:p>
            <a:pPr lvl="0" eaLnBrk="0" hangingPunct="0">
              <a:defRPr/>
            </a:pPr>
            <a:r>
              <a:rPr lang="en-US" dirty="0" smtClean="0">
                <a:effectLst>
                  <a:outerShdw blurRad="38100" dist="38100" dir="2700000" algn="tl">
                    <a:srgbClr val="000000">
                      <a:alpha val="43137"/>
                    </a:srgbClr>
                  </a:outerShdw>
                </a:effectLst>
                <a:latin typeface="Arial" charset="0"/>
              </a:rPr>
              <a:t>Utility</a:t>
            </a:r>
            <a:endParaRPr lang="en-US" dirty="0" smtClean="0"/>
          </a:p>
          <a:p>
            <a:pPr eaLnBrk="0" hangingPunct="0">
              <a:defRPr/>
            </a:pPr>
            <a:r>
              <a:rPr lang="en-US" dirty="0" smtClean="0">
                <a:effectLst>
                  <a:outerShdw blurRad="38100" dist="38100" dir="2700000" algn="tl">
                    <a:srgbClr val="000000">
                      <a:alpha val="43137"/>
                    </a:srgbClr>
                  </a:outerShdw>
                </a:effectLst>
                <a:latin typeface="Arial" charset="0"/>
              </a:rPr>
              <a:t>Feasibility</a:t>
            </a:r>
          </a:p>
          <a:p>
            <a:pPr eaLnBrk="0" hangingPunct="0">
              <a:defRPr/>
            </a:pPr>
            <a:r>
              <a:rPr lang="en-US" dirty="0" smtClean="0">
                <a:effectLst>
                  <a:outerShdw blurRad="38100" dist="38100" dir="2700000" algn="tl">
                    <a:srgbClr val="000000">
                      <a:alpha val="43137"/>
                    </a:srgbClr>
                  </a:outerShdw>
                </a:effectLst>
                <a:latin typeface="Arial" charset="0"/>
              </a:rPr>
              <a:t>Propriety</a:t>
            </a:r>
          </a:p>
          <a:p>
            <a:pPr eaLnBrk="0" hangingPunct="0">
              <a:defRPr/>
            </a:pPr>
            <a:r>
              <a:rPr lang="en-US" dirty="0" smtClean="0">
                <a:effectLst>
                  <a:outerShdw blurRad="38100" dist="38100" dir="2700000" algn="tl">
                    <a:srgbClr val="000000">
                      <a:alpha val="43137"/>
                    </a:srgbClr>
                  </a:outerShdw>
                </a:effectLst>
                <a:latin typeface="Arial" charset="0"/>
              </a:rPr>
              <a:t>Accuracy - </a:t>
            </a:r>
            <a:r>
              <a:rPr lang="en-US" sz="1600" dirty="0" smtClean="0"/>
              <a:t>How valid and reliable do data need to be?  What does “valid” and “reliable” mean in context    of study?</a:t>
            </a:r>
          </a:p>
          <a:p>
            <a:pPr eaLnBrk="0" hangingPunct="0">
              <a:defRPr/>
            </a:pPr>
            <a:endParaRPr lang="en-US" dirty="0" smtClean="0">
              <a:effectLst>
                <a:outerShdw blurRad="38100" dist="38100" dir="2700000" algn="tl">
                  <a:srgbClr val="000000">
                    <a:alpha val="43137"/>
                  </a:srgbClr>
                </a:outerShdw>
              </a:effectLst>
              <a:latin typeface="Arial" charset="0"/>
            </a:endParaRPr>
          </a:p>
          <a:p>
            <a:endParaRPr lang="en-US" dirty="0"/>
          </a:p>
        </p:txBody>
      </p:sp>
      <p:sp>
        <p:nvSpPr>
          <p:cNvPr id="6" name="Rectangular Callout 5"/>
          <p:cNvSpPr/>
          <p:nvPr/>
        </p:nvSpPr>
        <p:spPr>
          <a:xfrm>
            <a:off x="-1067356" y="3251198"/>
            <a:ext cx="609918" cy="408517"/>
          </a:xfrm>
          <a:custGeom>
            <a:avLst>
              <a:gd name="f0" fmla="val 6300"/>
              <a:gd name="f1" fmla="val 24300"/>
            </a:avLst>
            <a:gdLst>
              <a:gd name="f2" fmla="val 10800000"/>
              <a:gd name="f3" fmla="val 5400000"/>
              <a:gd name="f4" fmla="val 18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0 0 180"/>
              <a:gd name="f17" fmla="*/ f5 1 21600"/>
              <a:gd name="f18" fmla="*/ f6 1 21600"/>
              <a:gd name="f19" fmla="pin -2147483647 f0 2147483647"/>
              <a:gd name="f20" fmla="pin -2147483647 f1 2147483647"/>
              <a:gd name="f21" fmla="*/ f16 f2 1"/>
              <a:gd name="f22" fmla="+- f19 0 10800"/>
              <a:gd name="f23" fmla="+- f20 0 10800"/>
              <a:gd name="f24" fmla="+- f20 0 21600"/>
              <a:gd name="f25" fmla="+- f19 0 21600"/>
              <a:gd name="f26" fmla="val f19"/>
              <a:gd name="f27" fmla="val f20"/>
              <a:gd name="f28" fmla="*/ f19 f17 1"/>
              <a:gd name="f29" fmla="*/ f20 f18 1"/>
              <a:gd name="f30" fmla="*/ 0 f17 1"/>
              <a:gd name="f31" fmla="*/ 21600 f17 1"/>
              <a:gd name="f32" fmla="*/ 21600 f18 1"/>
              <a:gd name="f33" fmla="*/ 0 f18 1"/>
              <a:gd name="f34" fmla="*/ f21 1 f4"/>
              <a:gd name="f35" fmla="abs f22"/>
              <a:gd name="f36" fmla="abs f23"/>
              <a:gd name="f37" fmla="*/ f26 f17 1"/>
              <a:gd name="f38" fmla="*/ f27 f18 1"/>
              <a:gd name="f39" fmla="+- f34 0 f3"/>
              <a:gd name="f40" fmla="+- f35 0 f36"/>
              <a:gd name="f41" fmla="+- f36 0 f35"/>
              <a:gd name="f42" fmla="?: f23 f9 f40"/>
              <a:gd name="f43" fmla="?: f23 f40 f9"/>
              <a:gd name="f44" fmla="?: f22 f9 f41"/>
              <a:gd name="f45" fmla="?: f22 f41 f9"/>
              <a:gd name="f46" fmla="?: f19 f9 f42"/>
              <a:gd name="f47" fmla="?: f19 f9 f43"/>
              <a:gd name="f48" fmla="?: f24 f44 f9"/>
              <a:gd name="f49" fmla="?: f24 f45 f9"/>
              <a:gd name="f50" fmla="?: f25 f43 f9"/>
              <a:gd name="f51" fmla="?: f25 f42 f9"/>
              <a:gd name="f52" fmla="?: f20 f9 f45"/>
              <a:gd name="f53" fmla="?: f20 f9 f44"/>
              <a:gd name="f54" fmla="?: f46 f19 0"/>
              <a:gd name="f55" fmla="?: f46 f20 6280"/>
              <a:gd name="f56" fmla="?: f47 f19 0"/>
              <a:gd name="f57" fmla="?: f47 f20 15320"/>
              <a:gd name="f58" fmla="?: f48 f19 6280"/>
              <a:gd name="f59" fmla="?: f48 f20 21600"/>
              <a:gd name="f60" fmla="?: f49 f19 15320"/>
              <a:gd name="f61" fmla="?: f49 f20 21600"/>
              <a:gd name="f62" fmla="?: f50 f19 21600"/>
              <a:gd name="f63" fmla="?: f50 f20 15320"/>
              <a:gd name="f64" fmla="?: f51 f19 21600"/>
              <a:gd name="f65" fmla="?: f51 f20 6280"/>
              <a:gd name="f66" fmla="?: f52 f19 15320"/>
              <a:gd name="f67" fmla="?: f52 f20 0"/>
              <a:gd name="f68" fmla="?: f53 f19 6280"/>
              <a:gd name="f69" fmla="?: f53 f20 0"/>
            </a:gdLst>
            <a:ahLst>
              <a:ahXY gdRefX="f0" minX="f10" maxX="f11" gdRefY="f1" minY="f10" maxY="f11">
                <a:pos x="f28" y="f29"/>
              </a:ahXY>
            </a:ahLst>
            <a:cxnLst>
              <a:cxn ang="3cd4">
                <a:pos x="hc" y="t"/>
              </a:cxn>
              <a:cxn ang="0">
                <a:pos x="r" y="vc"/>
              </a:cxn>
              <a:cxn ang="cd4">
                <a:pos x="hc" y="b"/>
              </a:cxn>
              <a:cxn ang="cd2">
                <a:pos x="l" y="vc"/>
              </a:cxn>
              <a:cxn ang="f39">
                <a:pos x="f37" y="f38"/>
              </a:cxn>
            </a:cxnLst>
            <a:rect l="f30" t="f33" r="f31" b="f32"/>
            <a:pathLst>
              <a:path w="21600" h="21600">
                <a:moveTo>
                  <a:pt x="f7" y="f7"/>
                </a:moveTo>
                <a:lnTo>
                  <a:pt x="f7" y="f12"/>
                </a:lnTo>
                <a:lnTo>
                  <a:pt x="f54" y="f55"/>
                </a:lnTo>
                <a:lnTo>
                  <a:pt x="f7" y="f13"/>
                </a:lnTo>
                <a:lnTo>
                  <a:pt x="f7" y="f14"/>
                </a:lnTo>
                <a:lnTo>
                  <a:pt x="f56" y="f57"/>
                </a:lnTo>
                <a:lnTo>
                  <a:pt x="f7" y="f15"/>
                </a:lnTo>
                <a:lnTo>
                  <a:pt x="f7" y="f8"/>
                </a:lnTo>
                <a:lnTo>
                  <a:pt x="f12" y="f8"/>
                </a:lnTo>
                <a:lnTo>
                  <a:pt x="f58" y="f59"/>
                </a:lnTo>
                <a:lnTo>
                  <a:pt x="f13" y="f8"/>
                </a:lnTo>
                <a:lnTo>
                  <a:pt x="f14" y="f8"/>
                </a:lnTo>
                <a:lnTo>
                  <a:pt x="f60" y="f61"/>
                </a:lnTo>
                <a:lnTo>
                  <a:pt x="f15" y="f8"/>
                </a:lnTo>
                <a:lnTo>
                  <a:pt x="f8" y="f8"/>
                </a:lnTo>
                <a:lnTo>
                  <a:pt x="f8" y="f15"/>
                </a:lnTo>
                <a:lnTo>
                  <a:pt x="f62" y="f63"/>
                </a:lnTo>
                <a:lnTo>
                  <a:pt x="f8" y="f14"/>
                </a:lnTo>
                <a:lnTo>
                  <a:pt x="f8" y="f13"/>
                </a:lnTo>
                <a:lnTo>
                  <a:pt x="f64" y="f65"/>
                </a:lnTo>
                <a:lnTo>
                  <a:pt x="f8" y="f12"/>
                </a:lnTo>
                <a:lnTo>
                  <a:pt x="f8" y="f7"/>
                </a:lnTo>
                <a:lnTo>
                  <a:pt x="f15" y="f7"/>
                </a:lnTo>
                <a:lnTo>
                  <a:pt x="f66" y="f67"/>
                </a:lnTo>
                <a:lnTo>
                  <a:pt x="f14" y="f7"/>
                </a:lnTo>
                <a:lnTo>
                  <a:pt x="f13" y="f7"/>
                </a:lnTo>
                <a:lnTo>
                  <a:pt x="f68" y="f69"/>
                </a:lnTo>
                <a:lnTo>
                  <a:pt x="f12" y="f7"/>
                </a:lnTo>
                <a:lnTo>
                  <a:pt x="f7" y="f7"/>
                </a:lnTo>
                <a:close/>
              </a:path>
            </a:pathLst>
          </a:custGeom>
          <a:noFill/>
          <a:ln>
            <a:noFill/>
            <a:prstDash val="solid"/>
          </a:ln>
        </p:spPr>
        <p:txBody>
          <a:bodyPr vert="horz" wrap="square" lIns="60972" tIns="30486" rIns="60972" bIns="30486" anchor="t" anchorCtr="0" compatLnSpc="1"/>
          <a:lstStyle/>
          <a:p>
            <a:pPr marL="228646" indent="-228646" defTabSz="609722" fontAlgn="auto">
              <a:lnSpc>
                <a:spcPct val="90000"/>
              </a:lnSpc>
              <a:spcBef>
                <a:spcPts val="400"/>
              </a:spcBef>
              <a:spcAft>
                <a:spcPts val="0"/>
              </a:spcAft>
              <a:buClr>
                <a:srgbClr val="00007D"/>
              </a:buClr>
              <a:buSzPct val="75000"/>
              <a:buFont typeface="Wingdings" pitchFamily="2"/>
              <a:buChar char="n"/>
              <a:defRPr sz="1800" b="0" i="0" u="none" strike="noStrike" kern="0" cap="none" spc="0" baseline="0">
                <a:solidFill>
                  <a:srgbClr val="000000"/>
                </a:solidFill>
                <a:uFillTx/>
              </a:defRPr>
            </a:pPr>
            <a:endParaRPr lang="en-US" dirty="0">
              <a:solidFill>
                <a:srgbClr val="000000"/>
              </a:solidFill>
              <a:latin typeface="Arial"/>
            </a:endParaRPr>
          </a:p>
        </p:txBody>
      </p:sp>
    </p:spTree>
  </p:cSld>
  <p:clrMapOvr>
    <a:masterClrMapping/>
  </p:clrMapOvr>
  <p:transition advTm="35000">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5030787" y="2590800"/>
            <a:ext cx="992188"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txBox="1">
            <a:spLocks noGrp="1"/>
          </p:cNvSpPr>
          <p:nvPr>
            <p:ph type="title"/>
          </p:nvPr>
        </p:nvSpPr>
        <p:spPr/>
        <p:txBody>
          <a:bodyPr/>
          <a:lstStyle/>
          <a:p>
            <a:pPr lvl="0"/>
            <a:r>
              <a:rPr lang="en-US" dirty="0" smtClean="0"/>
              <a:t>Trade-offs of Different Data </a:t>
            </a:r>
            <a:br>
              <a:rPr lang="en-US" dirty="0" smtClean="0"/>
            </a:br>
            <a:r>
              <a:rPr lang="en-US" dirty="0" smtClean="0"/>
              <a:t>Collection Methods</a:t>
            </a:r>
            <a:endParaRPr lang="en-US" dirty="0"/>
          </a:p>
        </p:txBody>
      </p:sp>
      <p:sp>
        <p:nvSpPr>
          <p:cNvPr id="6" name="Content Placeholder 5"/>
          <p:cNvSpPr>
            <a:spLocks noGrp="1"/>
          </p:cNvSpPr>
          <p:nvPr>
            <p:ph idx="1"/>
          </p:nvPr>
        </p:nvSpPr>
        <p:spPr>
          <a:xfrm>
            <a:off x="153987" y="990600"/>
            <a:ext cx="5715000" cy="2743200"/>
          </a:xfrm>
        </p:spPr>
        <p:txBody>
          <a:bodyPr/>
          <a:lstStyle/>
          <a:p>
            <a:r>
              <a:rPr lang="en-US" sz="800" dirty="0" smtClean="0"/>
              <a:t>Method/Factor  Personal Interview  Focus Groups Document Review Survey: Phone Secondary Data  Observation</a:t>
            </a:r>
          </a:p>
          <a:p>
            <a:endParaRPr lang="en-US" sz="800" dirty="0" smtClean="0"/>
          </a:p>
          <a:p>
            <a:r>
              <a:rPr lang="en-US" sz="800" smtClean="0"/>
              <a:t>Time</a:t>
            </a:r>
            <a:endParaRPr lang="en-US" sz="800" dirty="0" smtClean="0"/>
          </a:p>
          <a:p>
            <a:r>
              <a:rPr lang="en-US" sz="800" dirty="0" smtClean="0"/>
              <a:t>Cost</a:t>
            </a:r>
          </a:p>
          <a:p>
            <a:r>
              <a:rPr lang="en-US" sz="800" dirty="0" smtClean="0"/>
              <a:t>Sensitive Insures</a:t>
            </a:r>
          </a:p>
          <a:p>
            <a:r>
              <a:rPr lang="en-US" sz="800" dirty="0" smtClean="0"/>
              <a:t>Hawthorne Effect</a:t>
            </a:r>
          </a:p>
          <a:p>
            <a:r>
              <a:rPr lang="en-US" sz="800" dirty="0" smtClean="0"/>
              <a:t>Ethics</a:t>
            </a:r>
          </a:p>
          <a:p>
            <a:r>
              <a:rPr lang="en-US" sz="800" dirty="0" smtClean="0"/>
              <a:t>Survey: Mail</a:t>
            </a:r>
          </a:p>
          <a:p>
            <a:r>
              <a:rPr lang="en-US" sz="800" dirty="0" smtClean="0"/>
              <a:t> </a:t>
            </a:r>
          </a:p>
          <a:p>
            <a:r>
              <a:rPr lang="en-US" sz="800" dirty="0" smtClean="0"/>
              <a:t> </a:t>
            </a:r>
          </a:p>
          <a:p>
            <a:r>
              <a:rPr lang="en-US" sz="800" dirty="0" smtClean="0"/>
              <a:t>  </a:t>
            </a:r>
          </a:p>
          <a:p>
            <a:r>
              <a:rPr lang="en-US" sz="800" dirty="0" smtClean="0"/>
              <a:t> </a:t>
            </a:r>
          </a:p>
          <a:p>
            <a:r>
              <a:rPr lang="en-US" sz="800" dirty="0" smtClean="0"/>
              <a:t> </a:t>
            </a:r>
          </a:p>
          <a:p>
            <a:r>
              <a:rPr lang="en-US" sz="800" dirty="0" smtClean="0"/>
              <a:t> </a:t>
            </a:r>
          </a:p>
        </p:txBody>
      </p:sp>
      <p:sp>
        <p:nvSpPr>
          <p:cNvPr id="36" name="Oval 35"/>
          <p:cNvSpPr/>
          <p:nvPr/>
        </p:nvSpPr>
        <p:spPr>
          <a:xfrm>
            <a:off x="5640387" y="3657600"/>
            <a:ext cx="152400" cy="12191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Tm="64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a:r>
              <a:rPr lang="en-US" dirty="0" smtClean="0"/>
              <a:t> Example 1:Sexual Behavior of High School Males</a:t>
            </a:r>
            <a:endParaRPr lang="en-US" dirty="0"/>
          </a:p>
        </p:txBody>
      </p:sp>
      <p:sp>
        <p:nvSpPr>
          <p:cNvPr id="3" name="Rectangle 3"/>
          <p:cNvSpPr txBox="1">
            <a:spLocks noGrp="1"/>
          </p:cNvSpPr>
          <p:nvPr>
            <p:ph idx="1"/>
          </p:nvPr>
        </p:nvSpPr>
        <p:spPr>
          <a:xfrm>
            <a:off x="457438" y="1066800"/>
            <a:ext cx="4801949" cy="2743200"/>
          </a:xfrm>
        </p:spPr>
        <p:txBody>
          <a:bodyPr/>
          <a:lstStyle/>
          <a:p>
            <a:pPr lvl="0" hangingPunct="1">
              <a:lnSpc>
                <a:spcPts val="1700"/>
              </a:lnSpc>
              <a:spcBef>
                <a:spcPts val="0"/>
              </a:spcBef>
            </a:pPr>
            <a:r>
              <a:rPr lang="en-US" sz="1600" dirty="0"/>
              <a:t>Point-in-time estimate</a:t>
            </a:r>
            <a:r>
              <a:rPr lang="en-US" sz="1600" dirty="0" smtClean="0"/>
              <a:t>— sexual behavior of high school males</a:t>
            </a:r>
          </a:p>
          <a:p>
            <a:pPr marL="463550" lvl="1" indent="-231775">
              <a:lnSpc>
                <a:spcPts val="1700"/>
              </a:lnSpc>
              <a:spcBef>
                <a:spcPts val="0"/>
              </a:spcBef>
              <a:buNone/>
            </a:pPr>
            <a:endParaRPr lang="en-US" sz="1600" dirty="0" smtClean="0"/>
          </a:p>
          <a:p>
            <a:pPr marL="3221" indent="-231775">
              <a:lnSpc>
                <a:spcPts val="1700"/>
              </a:lnSpc>
              <a:spcBef>
                <a:spcPts val="0"/>
              </a:spcBef>
            </a:pPr>
            <a:r>
              <a:rPr lang="en-US" sz="1600" dirty="0" smtClean="0"/>
              <a:t>Indicator: </a:t>
            </a:r>
          </a:p>
          <a:p>
            <a:pPr marL="463550" lvl="1" indent="-231775">
              <a:lnSpc>
                <a:spcPts val="1700"/>
              </a:lnSpc>
              <a:spcBef>
                <a:spcPts val="0"/>
              </a:spcBef>
            </a:pPr>
            <a:r>
              <a:rPr lang="en-US" sz="1600" dirty="0" smtClean="0"/>
              <a:t>What % of high </a:t>
            </a:r>
            <a:r>
              <a:rPr lang="en-US" sz="1600" dirty="0"/>
              <a:t>school </a:t>
            </a:r>
            <a:r>
              <a:rPr lang="en-US" sz="1600" dirty="0" smtClean="0"/>
              <a:t>males have had a sexual encounter by the end of their junior year?</a:t>
            </a:r>
          </a:p>
          <a:p>
            <a:pPr marL="463550" lvl="1" indent="-231775">
              <a:lnSpc>
                <a:spcPts val="1700"/>
              </a:lnSpc>
              <a:spcBef>
                <a:spcPts val="0"/>
              </a:spcBef>
            </a:pPr>
            <a:endParaRPr lang="en-US" sz="1600" dirty="0" smtClean="0"/>
          </a:p>
          <a:p>
            <a:pPr marL="3221" indent="-231775">
              <a:lnSpc>
                <a:spcPts val="1700"/>
              </a:lnSpc>
              <a:spcBef>
                <a:spcPts val="0"/>
              </a:spcBef>
            </a:pPr>
            <a:r>
              <a:rPr lang="en-US" sz="1600" dirty="0" smtClean="0"/>
              <a:t>Criterion:</a:t>
            </a:r>
          </a:p>
          <a:p>
            <a:pPr marL="463550" lvl="1" indent="-231775">
              <a:lnSpc>
                <a:spcPts val="1700"/>
              </a:lnSpc>
              <a:spcBef>
                <a:spcPts val="0"/>
              </a:spcBef>
            </a:pPr>
            <a:r>
              <a:rPr lang="en-US" sz="1600" dirty="0" smtClean="0"/>
              <a:t>Sensitive issue (consider accuracy)</a:t>
            </a:r>
          </a:p>
          <a:p>
            <a:pPr lvl="0" hangingPunct="1">
              <a:lnSpc>
                <a:spcPts val="1700"/>
              </a:lnSpc>
              <a:spcBef>
                <a:spcPts val="0"/>
              </a:spcBef>
            </a:pPr>
            <a:endParaRPr lang="en-US" sz="1600" dirty="0" smtClean="0"/>
          </a:p>
          <a:p>
            <a:pPr lvl="0" hangingPunct="1">
              <a:lnSpc>
                <a:spcPts val="1700"/>
              </a:lnSpc>
              <a:spcBef>
                <a:spcPts val="0"/>
              </a:spcBef>
            </a:pPr>
            <a:r>
              <a:rPr lang="en-US" sz="1600" dirty="0" smtClean="0"/>
              <a:t> </a:t>
            </a:r>
          </a:p>
          <a:p>
            <a:pPr lvl="0" hangingPunct="1">
              <a:lnSpc>
                <a:spcPts val="1700"/>
              </a:lnSpc>
              <a:spcBef>
                <a:spcPts val="0"/>
              </a:spcBef>
            </a:pPr>
            <a:endParaRPr lang="en-US" sz="1600" dirty="0"/>
          </a:p>
        </p:txBody>
      </p:sp>
    </p:spTree>
  </p:cSld>
  <p:clrMapOvr>
    <a:masterClrMapping/>
  </p:clrMapOvr>
  <p:transition advTm="58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a:r>
              <a:rPr lang="en-US" dirty="0" smtClean="0"/>
              <a:t>Example 1:Sexual Behavior of High School Males</a:t>
            </a:r>
            <a:endParaRPr lang="en-US" dirty="0"/>
          </a:p>
        </p:txBody>
      </p:sp>
      <p:sp>
        <p:nvSpPr>
          <p:cNvPr id="3" name="Rectangle 3"/>
          <p:cNvSpPr txBox="1">
            <a:spLocks noGrp="1"/>
          </p:cNvSpPr>
          <p:nvPr>
            <p:ph idx="1"/>
          </p:nvPr>
        </p:nvSpPr>
        <p:spPr>
          <a:xfrm>
            <a:off x="457438" y="1066800"/>
            <a:ext cx="4801949" cy="2743200"/>
          </a:xfrm>
        </p:spPr>
        <p:txBody>
          <a:bodyPr/>
          <a:lstStyle/>
          <a:p>
            <a:pPr lvl="0" hangingPunct="1">
              <a:lnSpc>
                <a:spcPts val="1700"/>
              </a:lnSpc>
              <a:spcBef>
                <a:spcPts val="0"/>
              </a:spcBef>
            </a:pPr>
            <a:r>
              <a:rPr lang="en-US" sz="1600" dirty="0" smtClean="0"/>
              <a:t>Possible methods:</a:t>
            </a:r>
          </a:p>
          <a:p>
            <a:pPr marL="640080" lvl="1" indent="-274320">
              <a:lnSpc>
                <a:spcPts val="1700"/>
              </a:lnSpc>
              <a:spcBef>
                <a:spcPts val="0"/>
              </a:spcBef>
            </a:pPr>
            <a:r>
              <a:rPr lang="en-US" sz="1600" dirty="0" smtClean="0"/>
              <a:t>Surveys</a:t>
            </a:r>
          </a:p>
          <a:p>
            <a:pPr marL="640080" lvl="1" indent="-274320">
              <a:lnSpc>
                <a:spcPts val="1700"/>
              </a:lnSpc>
              <a:spcBef>
                <a:spcPts val="0"/>
              </a:spcBef>
            </a:pPr>
            <a:r>
              <a:rPr lang="en-US" sz="1600" dirty="0" smtClean="0"/>
              <a:t>Interviews</a:t>
            </a:r>
          </a:p>
          <a:p>
            <a:pPr marL="640080" lvl="1" indent="-274320">
              <a:lnSpc>
                <a:spcPts val="1700"/>
              </a:lnSpc>
              <a:spcBef>
                <a:spcPts val="0"/>
              </a:spcBef>
            </a:pPr>
            <a:r>
              <a:rPr lang="en-US" sz="1600" dirty="0" smtClean="0"/>
              <a:t>Focus groups	</a:t>
            </a:r>
          </a:p>
          <a:p>
            <a:pPr marL="640080" lvl="1" indent="-274320">
              <a:lnSpc>
                <a:spcPts val="1700"/>
              </a:lnSpc>
              <a:spcBef>
                <a:spcPts val="0"/>
              </a:spcBef>
            </a:pPr>
            <a:r>
              <a:rPr lang="en-US" sz="1600" dirty="0" smtClean="0"/>
              <a:t>Observation </a:t>
            </a:r>
          </a:p>
          <a:p>
            <a:pPr marL="640080" lvl="1" indent="-274320">
              <a:lnSpc>
                <a:spcPts val="1700"/>
              </a:lnSpc>
              <a:spcBef>
                <a:spcPts val="0"/>
              </a:spcBef>
            </a:pPr>
            <a:endParaRPr lang="en-US" sz="1600" dirty="0" smtClean="0"/>
          </a:p>
          <a:p>
            <a:pPr marL="179751" lvl="0" indent="-274320">
              <a:lnSpc>
                <a:spcPts val="1700"/>
              </a:lnSpc>
              <a:spcBef>
                <a:spcPts val="0"/>
              </a:spcBef>
            </a:pPr>
            <a:r>
              <a:rPr lang="en-US" sz="1600" dirty="0" smtClean="0"/>
              <a:t>Which method is </a:t>
            </a:r>
            <a:r>
              <a:rPr lang="en-US" sz="1600" i="1" dirty="0" smtClean="0">
                <a:solidFill>
                  <a:schemeClr val="accent5">
                    <a:lumMod val="50000"/>
                  </a:schemeClr>
                </a:solidFill>
              </a:rPr>
              <a:t>WORST</a:t>
            </a:r>
            <a:r>
              <a:rPr lang="en-US" sz="1600" dirty="0" smtClean="0"/>
              <a:t>?</a:t>
            </a:r>
          </a:p>
          <a:p>
            <a:pPr marL="179751" indent="-274320">
              <a:lnSpc>
                <a:spcPts val="1700"/>
              </a:lnSpc>
              <a:spcBef>
                <a:spcPts val="0"/>
              </a:spcBef>
            </a:pPr>
            <a:endParaRPr lang="en-US" sz="1600" i="1" dirty="0" smtClean="0">
              <a:solidFill>
                <a:schemeClr val="accent5">
                  <a:lumMod val="50000"/>
                </a:schemeClr>
              </a:solidFill>
            </a:endParaRPr>
          </a:p>
          <a:p>
            <a:pPr marL="179751" indent="-274320">
              <a:lnSpc>
                <a:spcPts val="1700"/>
              </a:lnSpc>
              <a:spcBef>
                <a:spcPts val="0"/>
              </a:spcBef>
            </a:pPr>
            <a:r>
              <a:rPr lang="en-US" sz="1600" i="1" dirty="0" smtClean="0">
                <a:solidFill>
                  <a:schemeClr val="accent5">
                    <a:lumMod val="50000"/>
                  </a:schemeClr>
                </a:solidFill>
              </a:rPr>
              <a:t>WHY?</a:t>
            </a:r>
          </a:p>
          <a:p>
            <a:pPr marL="640080" lvl="1" indent="-274320">
              <a:lnSpc>
                <a:spcPts val="1700"/>
              </a:lnSpc>
              <a:spcBef>
                <a:spcPts val="0"/>
              </a:spcBef>
              <a:buNone/>
            </a:pPr>
            <a:endParaRPr lang="en-US" sz="1600" dirty="0" smtClean="0"/>
          </a:p>
          <a:p>
            <a:pPr lvl="0" hangingPunct="1">
              <a:lnSpc>
                <a:spcPts val="1700"/>
              </a:lnSpc>
              <a:spcBef>
                <a:spcPts val="0"/>
              </a:spcBef>
            </a:pPr>
            <a:endParaRPr lang="en-US" sz="1600" dirty="0"/>
          </a:p>
        </p:txBody>
      </p:sp>
    </p:spTree>
  </p:cSld>
  <p:clrMapOvr>
    <a:masterClrMapping/>
  </p:clrMapOvr>
  <p:transition advTm="58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a:r>
              <a:rPr lang="en-US" dirty="0" smtClean="0"/>
              <a:t>Example 1:Sexual Behavior of High School Males</a:t>
            </a:r>
            <a:endParaRPr lang="en-US" dirty="0"/>
          </a:p>
        </p:txBody>
      </p:sp>
      <p:sp>
        <p:nvSpPr>
          <p:cNvPr id="3" name="Rectangle 3"/>
          <p:cNvSpPr txBox="1">
            <a:spLocks noGrp="1"/>
          </p:cNvSpPr>
          <p:nvPr>
            <p:ph idx="1"/>
          </p:nvPr>
        </p:nvSpPr>
        <p:spPr>
          <a:xfrm>
            <a:off x="457438" y="1066800"/>
            <a:ext cx="5259149" cy="2743200"/>
          </a:xfrm>
        </p:spPr>
        <p:txBody>
          <a:bodyPr/>
          <a:lstStyle/>
          <a:p>
            <a:pPr lvl="0" hangingPunct="1">
              <a:lnSpc>
                <a:spcPts val="1700"/>
              </a:lnSpc>
              <a:spcBef>
                <a:spcPts val="0"/>
              </a:spcBef>
            </a:pPr>
            <a:r>
              <a:rPr lang="en-US" sz="1600" dirty="0" smtClean="0"/>
              <a:t>Possible methods:</a:t>
            </a:r>
          </a:p>
          <a:p>
            <a:pPr marL="640080" lvl="1" indent="-274320">
              <a:lnSpc>
                <a:spcPts val="1700"/>
              </a:lnSpc>
              <a:spcBef>
                <a:spcPts val="0"/>
              </a:spcBef>
            </a:pPr>
            <a:r>
              <a:rPr lang="en-US" sz="1600" dirty="0" smtClean="0"/>
              <a:t>Surveys</a:t>
            </a:r>
          </a:p>
          <a:p>
            <a:pPr marL="640080" lvl="1" indent="-274320">
              <a:lnSpc>
                <a:spcPts val="1700"/>
              </a:lnSpc>
              <a:spcBef>
                <a:spcPts val="0"/>
              </a:spcBef>
            </a:pPr>
            <a:r>
              <a:rPr lang="en-US" sz="1600" dirty="0" smtClean="0"/>
              <a:t>Interviews</a:t>
            </a:r>
          </a:p>
          <a:p>
            <a:pPr marL="640080" lvl="1" indent="-274320">
              <a:lnSpc>
                <a:spcPts val="1700"/>
              </a:lnSpc>
              <a:spcBef>
                <a:spcPts val="0"/>
              </a:spcBef>
            </a:pPr>
            <a:r>
              <a:rPr lang="en-US" sz="1600" dirty="0" smtClean="0"/>
              <a:t>Focus groups	</a:t>
            </a:r>
          </a:p>
          <a:p>
            <a:pPr marL="640080" lvl="1" indent="-274320">
              <a:lnSpc>
                <a:spcPts val="1700"/>
              </a:lnSpc>
              <a:spcBef>
                <a:spcPts val="0"/>
              </a:spcBef>
            </a:pPr>
            <a:r>
              <a:rPr lang="en-US" sz="1600" dirty="0" smtClean="0"/>
              <a:t>Observation </a:t>
            </a:r>
          </a:p>
          <a:p>
            <a:pPr marL="640080" lvl="1" indent="-274320">
              <a:lnSpc>
                <a:spcPts val="1700"/>
              </a:lnSpc>
              <a:spcBef>
                <a:spcPts val="0"/>
              </a:spcBef>
            </a:pPr>
            <a:endParaRPr lang="en-US" sz="1600" dirty="0" smtClean="0"/>
          </a:p>
          <a:p>
            <a:pPr marL="179751" lvl="0" indent="-274320">
              <a:lnSpc>
                <a:spcPts val="1700"/>
              </a:lnSpc>
              <a:spcBef>
                <a:spcPts val="0"/>
              </a:spcBef>
            </a:pPr>
            <a:r>
              <a:rPr lang="en-US" sz="1600" dirty="0" smtClean="0"/>
              <a:t>Which method is </a:t>
            </a:r>
            <a:r>
              <a:rPr lang="en-US" sz="1600" i="1" dirty="0" smtClean="0"/>
              <a:t>WORST</a:t>
            </a:r>
            <a:r>
              <a:rPr lang="en-US" sz="1600" dirty="0" smtClean="0"/>
              <a:t>? </a:t>
            </a:r>
            <a:r>
              <a:rPr lang="en-US" sz="1600" dirty="0" smtClean="0">
                <a:solidFill>
                  <a:schemeClr val="accent5">
                    <a:lumMod val="50000"/>
                  </a:schemeClr>
                </a:solidFill>
              </a:rPr>
              <a:t>Focus groups</a:t>
            </a:r>
          </a:p>
          <a:p>
            <a:pPr marL="179751" indent="-274320">
              <a:lnSpc>
                <a:spcPts val="1700"/>
              </a:lnSpc>
              <a:spcBef>
                <a:spcPts val="0"/>
              </a:spcBef>
            </a:pPr>
            <a:endParaRPr lang="en-US" sz="1600" i="1" dirty="0" smtClean="0">
              <a:solidFill>
                <a:schemeClr val="accent5">
                  <a:lumMod val="50000"/>
                </a:schemeClr>
              </a:solidFill>
            </a:endParaRPr>
          </a:p>
          <a:p>
            <a:pPr marL="179751" lvl="0" indent="-274320">
              <a:lnSpc>
                <a:spcPts val="1700"/>
              </a:lnSpc>
              <a:spcBef>
                <a:spcPts val="0"/>
              </a:spcBef>
            </a:pPr>
            <a:r>
              <a:rPr lang="en-US" sz="1600" i="1" dirty="0" smtClean="0"/>
              <a:t>WHY? </a:t>
            </a:r>
            <a:r>
              <a:rPr lang="en-US" sz="1600" dirty="0" smtClean="0">
                <a:solidFill>
                  <a:schemeClr val="accent5">
                    <a:lumMod val="50000"/>
                  </a:schemeClr>
                </a:solidFill>
              </a:rPr>
              <a:t>Sensitive issue </a:t>
            </a:r>
            <a:r>
              <a:rPr lang="en-US" sz="1600" dirty="0" smtClean="0"/>
              <a:t>- peer group is likely to  distort responses.</a:t>
            </a:r>
          </a:p>
          <a:p>
            <a:pPr marL="179751" indent="-274320">
              <a:lnSpc>
                <a:spcPts val="1700"/>
              </a:lnSpc>
              <a:spcBef>
                <a:spcPts val="0"/>
              </a:spcBef>
            </a:pPr>
            <a:endParaRPr lang="en-US" sz="1600" i="1" dirty="0" smtClean="0">
              <a:solidFill>
                <a:schemeClr val="accent5">
                  <a:lumMod val="50000"/>
                </a:schemeClr>
              </a:solidFill>
            </a:endParaRPr>
          </a:p>
          <a:p>
            <a:pPr marL="640080" lvl="1" indent="-274320">
              <a:lnSpc>
                <a:spcPts val="1700"/>
              </a:lnSpc>
              <a:spcBef>
                <a:spcPts val="0"/>
              </a:spcBef>
              <a:buNone/>
            </a:pPr>
            <a:endParaRPr lang="en-US" sz="1600" dirty="0" smtClean="0"/>
          </a:p>
          <a:p>
            <a:pPr lvl="0" hangingPunct="1">
              <a:lnSpc>
                <a:spcPts val="1700"/>
              </a:lnSpc>
              <a:spcBef>
                <a:spcPts val="0"/>
              </a:spcBef>
            </a:pPr>
            <a:endParaRPr lang="en-US" sz="1600" dirty="0"/>
          </a:p>
        </p:txBody>
      </p:sp>
    </p:spTree>
  </p:cSld>
  <p:clrMapOvr>
    <a:masterClrMapping/>
  </p:clrMapOvr>
  <p:transition advTm="58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a:r>
              <a:rPr lang="en-US" dirty="0" smtClean="0"/>
              <a:t>Example 1:Sexual Behavior of High School Males</a:t>
            </a:r>
            <a:endParaRPr lang="en-US" dirty="0"/>
          </a:p>
        </p:txBody>
      </p:sp>
      <p:sp>
        <p:nvSpPr>
          <p:cNvPr id="3" name="Rectangle 3"/>
          <p:cNvSpPr txBox="1">
            <a:spLocks noGrp="1"/>
          </p:cNvSpPr>
          <p:nvPr>
            <p:ph idx="1"/>
          </p:nvPr>
        </p:nvSpPr>
        <p:spPr>
          <a:xfrm>
            <a:off x="457438" y="1066800"/>
            <a:ext cx="4801949" cy="2743200"/>
          </a:xfrm>
        </p:spPr>
        <p:txBody>
          <a:bodyPr/>
          <a:lstStyle/>
          <a:p>
            <a:pPr lvl="0" hangingPunct="1">
              <a:lnSpc>
                <a:spcPts val="1700"/>
              </a:lnSpc>
              <a:spcBef>
                <a:spcPts val="0"/>
              </a:spcBef>
            </a:pPr>
            <a:r>
              <a:rPr lang="en-US" sz="1600" dirty="0" smtClean="0"/>
              <a:t>Sexual behavior of high school males.</a:t>
            </a:r>
          </a:p>
          <a:p>
            <a:pPr lvl="0" hangingPunct="1">
              <a:lnSpc>
                <a:spcPts val="1700"/>
              </a:lnSpc>
              <a:spcBef>
                <a:spcPts val="0"/>
              </a:spcBef>
            </a:pPr>
            <a:endParaRPr lang="en-US" sz="1600" dirty="0" smtClean="0"/>
          </a:p>
          <a:p>
            <a:pPr lvl="0" hangingPunct="1">
              <a:lnSpc>
                <a:spcPts val="1700"/>
              </a:lnSpc>
              <a:spcBef>
                <a:spcPts val="0"/>
              </a:spcBef>
            </a:pPr>
            <a:r>
              <a:rPr lang="en-US" sz="1600" dirty="0" smtClean="0"/>
              <a:t>Possible methods:</a:t>
            </a:r>
          </a:p>
          <a:p>
            <a:pPr marL="640080" lvl="1" indent="-274320">
              <a:lnSpc>
                <a:spcPts val="1700"/>
              </a:lnSpc>
              <a:spcBef>
                <a:spcPts val="0"/>
              </a:spcBef>
            </a:pPr>
            <a:r>
              <a:rPr lang="en-US" sz="1600" dirty="0" smtClean="0"/>
              <a:t>Surveys</a:t>
            </a:r>
          </a:p>
          <a:p>
            <a:pPr marL="640080" lvl="1" indent="-274320">
              <a:lnSpc>
                <a:spcPts val="1700"/>
              </a:lnSpc>
              <a:spcBef>
                <a:spcPts val="0"/>
              </a:spcBef>
            </a:pPr>
            <a:r>
              <a:rPr lang="en-US" sz="1600" dirty="0" smtClean="0"/>
              <a:t>Interviews</a:t>
            </a:r>
          </a:p>
          <a:p>
            <a:pPr marL="640080" lvl="1" indent="-274320">
              <a:lnSpc>
                <a:spcPts val="1700"/>
              </a:lnSpc>
              <a:spcBef>
                <a:spcPts val="0"/>
              </a:spcBef>
            </a:pPr>
            <a:r>
              <a:rPr lang="en-US" sz="1600" dirty="0" smtClean="0"/>
              <a:t>Focus groups	</a:t>
            </a:r>
          </a:p>
          <a:p>
            <a:pPr marL="640080" lvl="1" indent="-274320">
              <a:lnSpc>
                <a:spcPts val="1700"/>
              </a:lnSpc>
              <a:spcBef>
                <a:spcPts val="0"/>
              </a:spcBef>
            </a:pPr>
            <a:r>
              <a:rPr lang="en-US" sz="1600" dirty="0" smtClean="0"/>
              <a:t>Observation </a:t>
            </a:r>
          </a:p>
          <a:p>
            <a:pPr marL="640080" lvl="1" indent="-274320">
              <a:lnSpc>
                <a:spcPts val="1700"/>
              </a:lnSpc>
              <a:spcBef>
                <a:spcPts val="0"/>
              </a:spcBef>
            </a:pPr>
            <a:endParaRPr lang="en-US" sz="1600" dirty="0" smtClean="0"/>
          </a:p>
          <a:p>
            <a:pPr marL="179751" lvl="0" indent="-274320">
              <a:lnSpc>
                <a:spcPts val="1700"/>
              </a:lnSpc>
              <a:spcBef>
                <a:spcPts val="0"/>
              </a:spcBef>
            </a:pPr>
            <a:r>
              <a:rPr lang="en-US" sz="1600" dirty="0" smtClean="0"/>
              <a:t>Which method is </a:t>
            </a:r>
            <a:r>
              <a:rPr lang="en-US" sz="1600" i="1" dirty="0" smtClean="0"/>
              <a:t>BEST</a:t>
            </a:r>
            <a:r>
              <a:rPr lang="en-US" sz="1600" dirty="0" smtClean="0"/>
              <a:t>? </a:t>
            </a:r>
            <a:r>
              <a:rPr lang="en-US" sz="1600" dirty="0" smtClean="0">
                <a:solidFill>
                  <a:schemeClr val="accent5">
                    <a:lumMod val="50000"/>
                  </a:schemeClr>
                </a:solidFill>
              </a:rPr>
              <a:t>Surveys</a:t>
            </a:r>
          </a:p>
          <a:p>
            <a:pPr marL="179751" indent="-274320">
              <a:lnSpc>
                <a:spcPts val="1700"/>
              </a:lnSpc>
              <a:spcBef>
                <a:spcPts val="0"/>
              </a:spcBef>
            </a:pPr>
            <a:endParaRPr lang="en-US" sz="1600" i="1" dirty="0" smtClean="0">
              <a:solidFill>
                <a:schemeClr val="accent5">
                  <a:lumMod val="50000"/>
                </a:schemeClr>
              </a:solidFill>
            </a:endParaRPr>
          </a:p>
          <a:p>
            <a:pPr marL="179751" indent="-274320">
              <a:lnSpc>
                <a:spcPts val="1700"/>
              </a:lnSpc>
              <a:spcBef>
                <a:spcPts val="0"/>
              </a:spcBef>
            </a:pPr>
            <a:r>
              <a:rPr lang="en-US" sz="1600" i="1" dirty="0" smtClean="0"/>
              <a:t>WHY? </a:t>
            </a:r>
            <a:r>
              <a:rPr lang="en-US" sz="1600" dirty="0" smtClean="0">
                <a:solidFill>
                  <a:schemeClr val="accent5">
                    <a:lumMod val="50000"/>
                  </a:schemeClr>
                </a:solidFill>
              </a:rPr>
              <a:t>Anonymous </a:t>
            </a:r>
            <a:r>
              <a:rPr lang="en-US" sz="1600" dirty="0" smtClean="0"/>
              <a:t>(more accurate)</a:t>
            </a:r>
          </a:p>
          <a:p>
            <a:pPr marL="640080" lvl="1" indent="-274320">
              <a:lnSpc>
                <a:spcPts val="1700"/>
              </a:lnSpc>
              <a:spcBef>
                <a:spcPts val="0"/>
              </a:spcBef>
              <a:buNone/>
            </a:pPr>
            <a:endParaRPr lang="en-US" sz="1600" dirty="0" smtClean="0"/>
          </a:p>
          <a:p>
            <a:pPr lvl="0" hangingPunct="1">
              <a:lnSpc>
                <a:spcPts val="1700"/>
              </a:lnSpc>
              <a:spcBef>
                <a:spcPts val="0"/>
              </a:spcBef>
            </a:pPr>
            <a:endParaRPr lang="en-US" sz="1600" dirty="0"/>
          </a:p>
        </p:txBody>
      </p:sp>
    </p:spTree>
  </p:cSld>
  <p:clrMapOvr>
    <a:masterClrMapping/>
  </p:clrMapOvr>
  <p:transition advTm="58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a:r>
              <a:rPr lang="en-US" dirty="0" smtClean="0"/>
              <a:t>Example 2: Intimate Partner Violence</a:t>
            </a:r>
            <a:endParaRPr lang="en-US" dirty="0"/>
          </a:p>
        </p:txBody>
      </p:sp>
      <p:sp>
        <p:nvSpPr>
          <p:cNvPr id="3" name="Rectangle 3"/>
          <p:cNvSpPr txBox="1">
            <a:spLocks noGrp="1"/>
          </p:cNvSpPr>
          <p:nvPr>
            <p:ph idx="1"/>
          </p:nvPr>
        </p:nvSpPr>
        <p:spPr/>
        <p:txBody>
          <a:bodyPr/>
          <a:lstStyle/>
          <a:p>
            <a:pPr lvl="0" hangingPunct="1"/>
            <a:r>
              <a:rPr lang="en-US" sz="1600" dirty="0"/>
              <a:t>Understanding context—intimate partner </a:t>
            </a:r>
            <a:r>
              <a:rPr lang="en-US" sz="1600" dirty="0" smtClean="0"/>
              <a:t>violence</a:t>
            </a:r>
          </a:p>
          <a:p>
            <a:pPr lvl="0" hangingPunct="1"/>
            <a:endParaRPr lang="en-US" sz="1600" dirty="0" smtClean="0"/>
          </a:p>
          <a:p>
            <a:pPr lvl="0" hangingPunct="1"/>
            <a:r>
              <a:rPr lang="en-US" sz="1600" dirty="0" smtClean="0"/>
              <a:t>Indicator: </a:t>
            </a:r>
          </a:p>
          <a:p>
            <a:pPr lvl="1" indent="-274320"/>
            <a:r>
              <a:rPr lang="en-US" sz="1600" dirty="0" smtClean="0"/>
              <a:t>Understand context and identify patterns of intimate partner violence.</a:t>
            </a:r>
          </a:p>
          <a:p>
            <a:pPr indent="-274320"/>
            <a:r>
              <a:rPr lang="en-US" sz="1600" dirty="0" smtClean="0"/>
              <a:t>Criterion:</a:t>
            </a:r>
          </a:p>
          <a:p>
            <a:pPr lvl="1" indent="-274320"/>
            <a:r>
              <a:rPr lang="en-US" sz="1600" dirty="0" smtClean="0"/>
              <a:t>Sensitive issue (consider accuracy)</a:t>
            </a:r>
          </a:p>
          <a:p>
            <a:pPr lvl="1" indent="-274320"/>
            <a:endParaRPr lang="en-US" sz="1600" dirty="0"/>
          </a:p>
          <a:p>
            <a:pPr indent="-274320"/>
            <a:endParaRPr lang="en-US" sz="1600" dirty="0" smtClean="0"/>
          </a:p>
        </p:txBody>
      </p:sp>
    </p:spTree>
  </p:cSld>
  <p:clrMapOvr>
    <a:masterClrMapping/>
  </p:clrMapOvr>
  <p:transition advTm="51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a:r>
              <a:rPr lang="en-US" dirty="0" smtClean="0"/>
              <a:t>Example 2: Intimate Partner Violence</a:t>
            </a:r>
            <a:endParaRPr lang="en-US" dirty="0"/>
          </a:p>
        </p:txBody>
      </p:sp>
      <p:sp>
        <p:nvSpPr>
          <p:cNvPr id="3" name="Rectangle 3"/>
          <p:cNvSpPr txBox="1">
            <a:spLocks noGrp="1"/>
          </p:cNvSpPr>
          <p:nvPr>
            <p:ph idx="1"/>
          </p:nvPr>
        </p:nvSpPr>
        <p:spPr/>
        <p:txBody>
          <a:bodyPr/>
          <a:lstStyle/>
          <a:p>
            <a:pPr lvl="0">
              <a:lnSpc>
                <a:spcPts val="1700"/>
              </a:lnSpc>
              <a:spcBef>
                <a:spcPts val="0"/>
              </a:spcBef>
            </a:pPr>
            <a:r>
              <a:rPr lang="en-US" sz="1600" dirty="0" smtClean="0"/>
              <a:t>Possible methods:</a:t>
            </a:r>
          </a:p>
          <a:p>
            <a:pPr marL="640080" lvl="1" indent="-274320">
              <a:lnSpc>
                <a:spcPts val="1700"/>
              </a:lnSpc>
              <a:spcBef>
                <a:spcPts val="0"/>
              </a:spcBef>
            </a:pPr>
            <a:r>
              <a:rPr lang="en-US" sz="1600" dirty="0" smtClean="0"/>
              <a:t>Surveys</a:t>
            </a:r>
          </a:p>
          <a:p>
            <a:pPr marL="640080" lvl="1" indent="-274320">
              <a:lnSpc>
                <a:spcPts val="1700"/>
              </a:lnSpc>
              <a:spcBef>
                <a:spcPts val="0"/>
              </a:spcBef>
            </a:pPr>
            <a:r>
              <a:rPr lang="en-US" sz="1600" dirty="0" smtClean="0"/>
              <a:t>Interviews</a:t>
            </a:r>
          </a:p>
          <a:p>
            <a:pPr marL="640080" lvl="1" indent="-274320">
              <a:lnSpc>
                <a:spcPts val="1700"/>
              </a:lnSpc>
              <a:spcBef>
                <a:spcPts val="0"/>
              </a:spcBef>
            </a:pPr>
            <a:r>
              <a:rPr lang="en-US" sz="1600" dirty="0" smtClean="0"/>
              <a:t>Focus groups	</a:t>
            </a:r>
          </a:p>
          <a:p>
            <a:pPr marL="640080" lvl="1" indent="-274320">
              <a:lnSpc>
                <a:spcPts val="1700"/>
              </a:lnSpc>
              <a:spcBef>
                <a:spcPts val="0"/>
              </a:spcBef>
            </a:pPr>
            <a:r>
              <a:rPr lang="en-US" sz="1600" dirty="0" smtClean="0"/>
              <a:t>Observation </a:t>
            </a:r>
          </a:p>
          <a:p>
            <a:pPr marL="640080" lvl="1" indent="-274320">
              <a:lnSpc>
                <a:spcPts val="1700"/>
              </a:lnSpc>
              <a:spcBef>
                <a:spcPts val="0"/>
              </a:spcBef>
            </a:pPr>
            <a:endParaRPr lang="en-US" sz="1600" dirty="0" smtClean="0"/>
          </a:p>
          <a:p>
            <a:pPr marL="179751" lvl="0" indent="-274320">
              <a:lnSpc>
                <a:spcPts val="1700"/>
              </a:lnSpc>
              <a:spcBef>
                <a:spcPts val="0"/>
              </a:spcBef>
            </a:pPr>
            <a:r>
              <a:rPr lang="en-US" sz="1600" dirty="0" smtClean="0"/>
              <a:t>Which method is </a:t>
            </a:r>
            <a:r>
              <a:rPr lang="en-US" sz="1600" i="1" dirty="0" smtClean="0">
                <a:solidFill>
                  <a:schemeClr val="accent5">
                    <a:lumMod val="50000"/>
                  </a:schemeClr>
                </a:solidFill>
              </a:rPr>
              <a:t>WORST</a:t>
            </a:r>
            <a:r>
              <a:rPr lang="en-US" sz="1600" dirty="0" smtClean="0"/>
              <a:t>?</a:t>
            </a:r>
          </a:p>
          <a:p>
            <a:pPr marL="179751" indent="-274320">
              <a:lnSpc>
                <a:spcPts val="1700"/>
              </a:lnSpc>
              <a:spcBef>
                <a:spcPts val="0"/>
              </a:spcBef>
            </a:pPr>
            <a:endParaRPr lang="en-US" sz="1600" i="1" dirty="0" smtClean="0">
              <a:solidFill>
                <a:schemeClr val="accent5">
                  <a:lumMod val="50000"/>
                </a:schemeClr>
              </a:solidFill>
            </a:endParaRPr>
          </a:p>
          <a:p>
            <a:pPr marL="179751" indent="-274320">
              <a:lnSpc>
                <a:spcPts val="1700"/>
              </a:lnSpc>
              <a:spcBef>
                <a:spcPts val="0"/>
              </a:spcBef>
            </a:pPr>
            <a:r>
              <a:rPr lang="en-US" sz="1600" i="1" dirty="0" smtClean="0">
                <a:solidFill>
                  <a:schemeClr val="accent5">
                    <a:lumMod val="50000"/>
                  </a:schemeClr>
                </a:solidFill>
              </a:rPr>
              <a:t>WHY?</a:t>
            </a:r>
          </a:p>
        </p:txBody>
      </p:sp>
    </p:spTree>
  </p:cSld>
  <p:clrMapOvr>
    <a:masterClrMapping/>
  </p:clrMapOvr>
  <p:transition advTm="51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261936" y="1062758"/>
            <a:ext cx="2790609" cy="2713718"/>
            <a:chOff x="249235" y="1062758"/>
            <a:chExt cx="2790609" cy="2713718"/>
          </a:xfrm>
        </p:grpSpPr>
        <p:sp>
          <p:nvSpPr>
            <p:cNvPr id="7" name="Oval 36"/>
            <p:cNvSpPr>
              <a:spLocks noChangeAspect="1" noChangeArrowheads="1"/>
            </p:cNvSpPr>
            <p:nvPr/>
          </p:nvSpPr>
          <p:spPr bwMode="auto">
            <a:xfrm>
              <a:off x="249235" y="1062758"/>
              <a:ext cx="2787651" cy="2713718"/>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p>
          </p:txBody>
        </p:sp>
        <p:grpSp>
          <p:nvGrpSpPr>
            <p:cNvPr id="3" name="Group 23"/>
            <p:cNvGrpSpPr/>
            <p:nvPr/>
          </p:nvGrpSpPr>
          <p:grpSpPr>
            <a:xfrm>
              <a:off x="338137" y="1066800"/>
              <a:ext cx="2701707" cy="2590800"/>
              <a:chOff x="338137" y="1066800"/>
              <a:chExt cx="2701707" cy="2590800"/>
            </a:xfrm>
          </p:grpSpPr>
          <p:sp>
            <p:nvSpPr>
              <p:cNvPr id="19" name="Text Box 24"/>
              <p:cNvSpPr txBox="1">
                <a:spLocks noChangeAspect="1" noChangeArrowheads="1"/>
              </p:cNvSpPr>
              <p:nvPr/>
            </p:nvSpPr>
            <p:spPr bwMode="auto">
              <a:xfrm>
                <a:off x="338137" y="1676400"/>
                <a:ext cx="991551" cy="738664"/>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Ensure use and share lessons learned</a:t>
                </a:r>
              </a:p>
            </p:txBody>
          </p:sp>
          <p:sp>
            <p:nvSpPr>
              <p:cNvPr id="20" name="Text Box 26"/>
              <p:cNvSpPr txBox="1">
                <a:spLocks noChangeAspect="1" noChangeArrowheads="1"/>
              </p:cNvSpPr>
              <p:nvPr/>
            </p:nvSpPr>
            <p:spPr bwMode="auto">
              <a:xfrm>
                <a:off x="1253488" y="3080519"/>
                <a:ext cx="816465"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Gather credible evidence</a:t>
                </a:r>
              </a:p>
            </p:txBody>
          </p:sp>
          <p:sp>
            <p:nvSpPr>
              <p:cNvPr id="21" name="Text Box 31"/>
              <p:cNvSpPr txBox="1">
                <a:spLocks noChangeAspect="1" noChangeArrowheads="1"/>
              </p:cNvSpPr>
              <p:nvPr/>
            </p:nvSpPr>
            <p:spPr bwMode="auto">
              <a:xfrm>
                <a:off x="1158659" y="1295400"/>
                <a:ext cx="1066716"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Engage stakeholders</a:t>
                </a:r>
              </a:p>
            </p:txBody>
          </p:sp>
          <p:sp>
            <p:nvSpPr>
              <p:cNvPr id="22" name="Text Box 32"/>
              <p:cNvSpPr txBox="1">
                <a:spLocks noChangeAspect="1" noChangeArrowheads="1"/>
              </p:cNvSpPr>
              <p:nvPr/>
            </p:nvSpPr>
            <p:spPr bwMode="auto">
              <a:xfrm>
                <a:off x="2167889" y="1708919"/>
                <a:ext cx="819769"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Describe the program</a:t>
                </a:r>
              </a:p>
            </p:txBody>
          </p:sp>
          <p:sp>
            <p:nvSpPr>
              <p:cNvPr id="23" name="Text Box 33"/>
              <p:cNvSpPr txBox="1">
                <a:spLocks noChangeAspect="1" noChangeArrowheads="1"/>
              </p:cNvSpPr>
              <p:nvPr/>
            </p:nvSpPr>
            <p:spPr bwMode="auto">
              <a:xfrm>
                <a:off x="2015488" y="2623319"/>
                <a:ext cx="1024356" cy="577081"/>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Focus the evaluation design</a:t>
                </a:r>
              </a:p>
            </p:txBody>
          </p:sp>
          <p:sp>
            <p:nvSpPr>
              <p:cNvPr id="24" name="Text Box 35"/>
              <p:cNvSpPr txBox="1">
                <a:spLocks noChangeAspect="1" noChangeArrowheads="1"/>
              </p:cNvSpPr>
              <p:nvPr/>
            </p:nvSpPr>
            <p:spPr bwMode="auto">
              <a:xfrm>
                <a:off x="339088" y="2765355"/>
                <a:ext cx="1143000" cy="415498"/>
              </a:xfrm>
              <a:prstGeom prst="rect">
                <a:avLst/>
              </a:prstGeom>
              <a:noFill/>
              <a:ln w="12700">
                <a:noFill/>
                <a:miter lim="800000"/>
                <a:headEnd type="none" w="sm" len="sm"/>
                <a:tailEnd type="none" w="sm" len="sm"/>
              </a:ln>
              <a:effectLst/>
            </p:spPr>
            <p:txBody>
              <a:bodyPr wrap="square">
                <a:spAutoFit/>
              </a:bodyPr>
              <a:lstStyle/>
              <a:p>
                <a:pPr algn="ctr" eaLnBrk="0" hangingPunct="0">
                  <a:spcBef>
                    <a:spcPct val="50000"/>
                  </a:spcBef>
                  <a:defRPr/>
                </a:pPr>
                <a:r>
                  <a:rPr lang="en-US" sz="1050" b="1" dirty="0">
                    <a:solidFill>
                      <a:schemeClr val="bg1"/>
                    </a:solidFill>
                    <a:effectLst>
                      <a:outerShdw blurRad="38100" dist="38100" dir="2700000" algn="tl">
                        <a:srgbClr val="000000">
                          <a:alpha val="43137"/>
                        </a:srgbClr>
                      </a:outerShdw>
                    </a:effectLst>
                    <a:latin typeface="Arial" charset="0"/>
                  </a:rPr>
                  <a:t>Justify conclusions</a:t>
                </a:r>
              </a:p>
            </p:txBody>
          </p:sp>
          <p:sp>
            <p:nvSpPr>
              <p:cNvPr id="25" name="Text Box 37"/>
              <p:cNvSpPr txBox="1">
                <a:spLocks noChangeAspect="1" noChangeArrowheads="1"/>
              </p:cNvSpPr>
              <p:nvPr/>
            </p:nvSpPr>
            <p:spPr bwMode="auto">
              <a:xfrm>
                <a:off x="1177278" y="1066800"/>
                <a:ext cx="1143010" cy="307777"/>
              </a:xfrm>
              <a:prstGeom prst="rect">
                <a:avLst/>
              </a:prstGeom>
              <a:noFill/>
              <a:ln w="9525">
                <a:noFill/>
                <a:miter lim="800000"/>
                <a:headEnd/>
                <a:tailEnd/>
              </a:ln>
              <a:effectLst/>
            </p:spPr>
            <p:txBody>
              <a:bodyPr wrap="square">
                <a:spAutoFit/>
              </a:bodyPr>
              <a:lstStyle/>
              <a:p>
                <a:pPr algn="ctr">
                  <a:spcBef>
                    <a:spcPct val="50000"/>
                  </a:spcBef>
                  <a:defRPr/>
                </a:pPr>
                <a:r>
                  <a:rPr lang="en-US" sz="1400" b="1" dirty="0">
                    <a:solidFill>
                      <a:schemeClr val="bg1"/>
                    </a:solidFill>
                    <a:effectLst>
                      <a:outerShdw blurRad="38100" dist="38100" dir="2700000" algn="tl">
                        <a:srgbClr val="000000">
                          <a:alpha val="43137"/>
                        </a:srgbClr>
                      </a:outerShdw>
                    </a:effectLst>
                    <a:latin typeface="Arial" charset="0"/>
                  </a:rPr>
                  <a:t>STEPS</a:t>
                </a:r>
              </a:p>
            </p:txBody>
          </p:sp>
        </p:grpSp>
        <p:grpSp>
          <p:nvGrpSpPr>
            <p:cNvPr id="4" name="Group 22"/>
            <p:cNvGrpSpPr/>
            <p:nvPr/>
          </p:nvGrpSpPr>
          <p:grpSpPr>
            <a:xfrm>
              <a:off x="706697" y="1532440"/>
              <a:ext cx="1973318" cy="1826541"/>
              <a:chOff x="706697" y="1532440"/>
              <a:chExt cx="1973318" cy="1826541"/>
            </a:xfrm>
          </p:grpSpPr>
          <p:sp>
            <p:nvSpPr>
              <p:cNvPr id="13" name="Freeform 44"/>
              <p:cNvSpPr>
                <a:spLocks noChangeAspect="1"/>
              </p:cNvSpPr>
              <p:nvPr/>
            </p:nvSpPr>
            <p:spPr bwMode="auto">
              <a:xfrm>
                <a:off x="1023937" y="3137187"/>
                <a:ext cx="213097" cy="168520"/>
              </a:xfrm>
              <a:custGeom>
                <a:avLst/>
                <a:gdLst/>
                <a:ahLst/>
                <a:cxnLst>
                  <a:cxn ang="0">
                    <a:pos x="0" y="0"/>
                  </a:cxn>
                  <a:cxn ang="0">
                    <a:pos x="168" y="168"/>
                  </a:cxn>
                  <a:cxn ang="0">
                    <a:pos x="304" y="240"/>
                  </a:cxn>
                </a:cxnLst>
                <a:rect l="0" t="0" r="r" b="b"/>
                <a:pathLst>
                  <a:path w="304" h="240">
                    <a:moveTo>
                      <a:pt x="0" y="0"/>
                    </a:moveTo>
                    <a:cubicBezTo>
                      <a:pt x="28" y="29"/>
                      <a:pt x="117" y="128"/>
                      <a:pt x="168" y="168"/>
                    </a:cubicBezTo>
                    <a:cubicBezTo>
                      <a:pt x="219" y="208"/>
                      <a:pt x="276" y="225"/>
                      <a:pt x="304" y="2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14" name="Freeform 47"/>
              <p:cNvSpPr>
                <a:spLocks noChangeAspect="1"/>
              </p:cNvSpPr>
              <p:nvPr/>
            </p:nvSpPr>
            <p:spPr bwMode="auto">
              <a:xfrm>
                <a:off x="1010033" y="1532440"/>
                <a:ext cx="263109" cy="195701"/>
              </a:xfrm>
              <a:custGeom>
                <a:avLst/>
                <a:gdLst/>
                <a:ahLst/>
                <a:cxnLst>
                  <a:cxn ang="0">
                    <a:pos x="376" y="0"/>
                  </a:cxn>
                  <a:cxn ang="0">
                    <a:pos x="160" y="120"/>
                  </a:cxn>
                  <a:cxn ang="0">
                    <a:pos x="0" y="280"/>
                  </a:cxn>
                </a:cxnLst>
                <a:rect l="0" t="0" r="r" b="b"/>
                <a:pathLst>
                  <a:path w="376" h="280">
                    <a:moveTo>
                      <a:pt x="376" y="0"/>
                    </a:moveTo>
                    <a:cubicBezTo>
                      <a:pt x="341" y="20"/>
                      <a:pt x="223" y="73"/>
                      <a:pt x="160" y="120"/>
                    </a:cubicBezTo>
                    <a:cubicBezTo>
                      <a:pt x="97" y="167"/>
                      <a:pt x="33" y="247"/>
                      <a:pt x="0" y="280"/>
                    </a:cubicBezTo>
                  </a:path>
                </a:pathLst>
              </a:custGeom>
              <a:ln>
                <a:solidFill>
                  <a:schemeClr val="tx2"/>
                </a:solidFill>
                <a:headEnd type="stealth" w="med" len="lg"/>
                <a:tailEn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15" name="Freeform 48"/>
              <p:cNvSpPr>
                <a:spLocks noChangeAspect="1"/>
              </p:cNvSpPr>
              <p:nvPr/>
            </p:nvSpPr>
            <p:spPr bwMode="auto">
              <a:xfrm>
                <a:off x="2020068" y="3179589"/>
                <a:ext cx="242452" cy="179392"/>
              </a:xfrm>
              <a:custGeom>
                <a:avLst/>
                <a:gdLst/>
                <a:ahLst/>
                <a:cxnLst>
                  <a:cxn ang="0">
                    <a:pos x="0" y="257"/>
                  </a:cxn>
                  <a:cxn ang="0">
                    <a:pos x="233" y="123"/>
                  </a:cxn>
                  <a:cxn ang="0">
                    <a:pos x="347" y="0"/>
                  </a:cxn>
                </a:cxnLst>
                <a:rect l="0" t="0" r="r" b="b"/>
                <a:pathLst>
                  <a:path w="347" h="257">
                    <a:moveTo>
                      <a:pt x="0" y="257"/>
                    </a:moveTo>
                    <a:cubicBezTo>
                      <a:pt x="39" y="236"/>
                      <a:pt x="175" y="166"/>
                      <a:pt x="233" y="123"/>
                    </a:cubicBezTo>
                    <a:cubicBezTo>
                      <a:pt x="291" y="80"/>
                      <a:pt x="323" y="25"/>
                      <a:pt x="347" y="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sp>
            <p:nvSpPr>
              <p:cNvPr id="16" name="Freeform 49"/>
              <p:cNvSpPr>
                <a:spLocks noChangeAspect="1"/>
              </p:cNvSpPr>
              <p:nvPr/>
            </p:nvSpPr>
            <p:spPr bwMode="auto">
              <a:xfrm>
                <a:off x="2655009" y="2315243"/>
                <a:ext cx="25006" cy="280505"/>
              </a:xfrm>
              <a:custGeom>
                <a:avLst/>
                <a:gdLst/>
                <a:ahLst/>
                <a:cxnLst>
                  <a:cxn ang="0">
                    <a:pos x="16" y="400"/>
                  </a:cxn>
                  <a:cxn ang="0">
                    <a:pos x="32" y="184"/>
                  </a:cxn>
                  <a:cxn ang="0">
                    <a:pos x="0" y="0"/>
                  </a:cxn>
                </a:cxnLst>
                <a:rect l="0" t="0" r="r" b="b"/>
                <a:pathLst>
                  <a:path w="35" h="400">
                    <a:moveTo>
                      <a:pt x="16" y="400"/>
                    </a:moveTo>
                    <a:cubicBezTo>
                      <a:pt x="19" y="363"/>
                      <a:pt x="35" y="251"/>
                      <a:pt x="32" y="184"/>
                    </a:cubicBezTo>
                    <a:cubicBezTo>
                      <a:pt x="29" y="117"/>
                      <a:pt x="7" y="38"/>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17" name="Freeform 50"/>
              <p:cNvSpPr>
                <a:spLocks noChangeAspect="1"/>
              </p:cNvSpPr>
              <p:nvPr/>
            </p:nvSpPr>
            <p:spPr bwMode="auto">
              <a:xfrm>
                <a:off x="2138576" y="1538963"/>
                <a:ext cx="232667" cy="176131"/>
              </a:xfrm>
              <a:custGeom>
                <a:avLst/>
                <a:gdLst/>
                <a:ahLst/>
                <a:cxnLst>
                  <a:cxn ang="0">
                    <a:pos x="332" y="252"/>
                  </a:cxn>
                  <a:cxn ang="0">
                    <a:pos x="148" y="92"/>
                  </a:cxn>
                  <a:cxn ang="0">
                    <a:pos x="0" y="0"/>
                  </a:cxn>
                </a:cxnLst>
                <a:rect l="0" t="0" r="r" b="b"/>
                <a:pathLst>
                  <a:path w="332" h="252">
                    <a:moveTo>
                      <a:pt x="332" y="252"/>
                    </a:moveTo>
                    <a:cubicBezTo>
                      <a:pt x="301" y="225"/>
                      <a:pt x="203" y="134"/>
                      <a:pt x="148" y="92"/>
                    </a:cubicBezTo>
                    <a:cubicBezTo>
                      <a:pt x="93" y="50"/>
                      <a:pt x="31" y="19"/>
                      <a:pt x="0" y="0"/>
                    </a:cubicBezTo>
                  </a:path>
                </a:pathLst>
              </a:custGeom>
              <a:ln>
                <a:solidFill>
                  <a:schemeClr val="tx2"/>
                </a:solidFill>
                <a:headEnd type="stealth" w="med" len="lg"/>
                <a:tailEnd type="none" w="med" len="med"/>
              </a:ln>
            </p:spPr>
            <p:style>
              <a:lnRef idx="3">
                <a:schemeClr val="accent1"/>
              </a:lnRef>
              <a:fillRef idx="0">
                <a:schemeClr val="accent1"/>
              </a:fillRef>
              <a:effectRef idx="2">
                <a:schemeClr val="accent1"/>
              </a:effectRef>
              <a:fontRef idx="minor">
                <a:schemeClr val="tx1"/>
              </a:fontRef>
            </p:style>
            <p:txBody>
              <a:bodyPr/>
              <a:lstStyle/>
              <a:p>
                <a:pPr>
                  <a:defRPr/>
                </a:pPr>
                <a:endParaRPr lang="en-US"/>
              </a:p>
            </p:txBody>
          </p:sp>
          <p:sp>
            <p:nvSpPr>
              <p:cNvPr id="18" name="Freeform 51"/>
              <p:cNvSpPr>
                <a:spLocks noChangeAspect="1"/>
              </p:cNvSpPr>
              <p:nvPr/>
            </p:nvSpPr>
            <p:spPr bwMode="auto">
              <a:xfrm>
                <a:off x="706697" y="2372867"/>
                <a:ext cx="35878" cy="307685"/>
              </a:xfrm>
              <a:custGeom>
                <a:avLst/>
                <a:gdLst/>
                <a:ahLst/>
                <a:cxnLst>
                  <a:cxn ang="0">
                    <a:pos x="28" y="0"/>
                  </a:cxn>
                  <a:cxn ang="0">
                    <a:pos x="4" y="208"/>
                  </a:cxn>
                  <a:cxn ang="0">
                    <a:pos x="52" y="440"/>
                  </a:cxn>
                </a:cxnLst>
                <a:rect l="0" t="0" r="r" b="b"/>
                <a:pathLst>
                  <a:path w="52" h="440">
                    <a:moveTo>
                      <a:pt x="28" y="0"/>
                    </a:moveTo>
                    <a:cubicBezTo>
                      <a:pt x="24" y="35"/>
                      <a:pt x="0" y="135"/>
                      <a:pt x="4" y="208"/>
                    </a:cubicBezTo>
                    <a:cubicBezTo>
                      <a:pt x="8" y="281"/>
                      <a:pt x="42" y="392"/>
                      <a:pt x="52" y="440"/>
                    </a:cubicBezTo>
                  </a:path>
                </a:pathLst>
              </a:custGeom>
              <a:ln>
                <a:solidFill>
                  <a:schemeClr val="tx2"/>
                </a:solidFill>
                <a:headEnd type="stealth" w="med" len="lg"/>
                <a:tailEnd type="none" w="med" len="med"/>
              </a:ln>
            </p:spPr>
            <p:style>
              <a:lnRef idx="3">
                <a:schemeClr val="accent5"/>
              </a:lnRef>
              <a:fillRef idx="0">
                <a:schemeClr val="accent5"/>
              </a:fillRef>
              <a:effectRef idx="2">
                <a:schemeClr val="accent5"/>
              </a:effectRef>
              <a:fontRef idx="minor">
                <a:schemeClr val="tx1"/>
              </a:fontRef>
            </p:style>
            <p:txBody>
              <a:bodyPr/>
              <a:lstStyle/>
              <a:p>
                <a:pPr>
                  <a:defRPr/>
                </a:pPr>
                <a:endParaRPr lang="en-US"/>
              </a:p>
            </p:txBody>
          </p:sp>
        </p:grpSp>
        <p:grpSp>
          <p:nvGrpSpPr>
            <p:cNvPr id="5" name="Group 19"/>
            <p:cNvGrpSpPr/>
            <p:nvPr/>
          </p:nvGrpSpPr>
          <p:grpSpPr>
            <a:xfrm>
              <a:off x="1252537" y="1905000"/>
              <a:ext cx="872864" cy="941832"/>
              <a:chOff x="3276224" y="1905000"/>
              <a:chExt cx="872864" cy="941832"/>
            </a:xfrm>
          </p:grpSpPr>
          <p:sp>
            <p:nvSpPr>
              <p:cNvPr id="11" name="Rounded Rectangle 10"/>
              <p:cNvSpPr/>
              <p:nvPr/>
            </p:nvSpPr>
            <p:spPr>
              <a:xfrm>
                <a:off x="3276224" y="1905000"/>
                <a:ext cx="859536" cy="941832"/>
              </a:xfrm>
              <a:prstGeom prst="roundRect">
                <a:avLst/>
              </a:prstGeom>
              <a:gradFill flip="none" rotWithShape="1">
                <a:gsLst>
                  <a:gs pos="0">
                    <a:srgbClr val="A4C0DE"/>
                  </a:gs>
                  <a:gs pos="50000">
                    <a:schemeClr val="accent1">
                      <a:tint val="44500"/>
                      <a:satMod val="160000"/>
                    </a:schemeClr>
                  </a:gs>
                  <a:gs pos="100000">
                    <a:schemeClr val="accent1">
                      <a:tint val="23500"/>
                      <a:satMod val="16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39"/>
              <p:cNvSpPr>
                <a:spLocks noChangeAspect="1" noChangeArrowheads="1"/>
              </p:cNvSpPr>
              <p:nvPr/>
            </p:nvSpPr>
            <p:spPr bwMode="auto">
              <a:xfrm>
                <a:off x="3277175" y="1905000"/>
                <a:ext cx="871913" cy="908583"/>
              </a:xfrm>
              <a:prstGeom prst="rect">
                <a:avLst/>
              </a:prstGeom>
              <a:noFill/>
              <a:ln w="9525">
                <a:noFill/>
                <a:miter lim="800000"/>
                <a:headEnd/>
                <a:tailEnd/>
              </a:ln>
              <a:effectLst/>
            </p:spPr>
            <p:txBody>
              <a:bodyPr wrap="square" lIns="92075" tIns="46038" rIns="92075" bIns="46038">
                <a:spAutoFit/>
              </a:bodyPr>
              <a:lstStyle/>
              <a:p>
                <a:pPr algn="ctr" eaLnBrk="0" hangingPunct="0">
                  <a:defRPr/>
                </a:pPr>
                <a:r>
                  <a:rPr lang="en-US" sz="1100" b="1" dirty="0">
                    <a:solidFill>
                      <a:schemeClr val="tx2"/>
                    </a:solidFill>
                    <a:effectLst>
                      <a:outerShdw blurRad="38100" dist="38100" dir="2700000" algn="tl">
                        <a:srgbClr val="000000">
                          <a:alpha val="43137"/>
                        </a:srgbClr>
                      </a:outerShdw>
                    </a:effectLst>
                    <a:latin typeface="Arial" charset="0"/>
                  </a:rPr>
                  <a:t>Standards</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Utility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Feasibility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Propriety</a:t>
                </a:r>
              </a:p>
              <a:p>
                <a:pPr algn="ctr" eaLnBrk="0" hangingPunct="0">
                  <a:defRPr/>
                </a:pPr>
                <a:r>
                  <a:rPr lang="en-US" sz="1050" dirty="0">
                    <a:solidFill>
                      <a:schemeClr val="tx2"/>
                    </a:solidFill>
                    <a:effectLst>
                      <a:outerShdw blurRad="38100" dist="38100" dir="2700000" algn="tl">
                        <a:srgbClr val="000000">
                          <a:alpha val="43137"/>
                        </a:srgbClr>
                      </a:outerShdw>
                    </a:effectLst>
                    <a:latin typeface="Arial" charset="0"/>
                  </a:rPr>
                  <a:t>Accuracy</a:t>
                </a:r>
              </a:p>
            </p:txBody>
          </p:sp>
        </p:grpSp>
      </p:grpSp>
      <p:sp>
        <p:nvSpPr>
          <p:cNvPr id="35" name="Rounded Rectangle 34"/>
          <p:cNvSpPr/>
          <p:nvPr/>
        </p:nvSpPr>
        <p:spPr>
          <a:xfrm>
            <a:off x="3201987" y="1676400"/>
            <a:ext cx="2514600" cy="76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itle 25"/>
          <p:cNvSpPr>
            <a:spLocks noGrp="1"/>
          </p:cNvSpPr>
          <p:nvPr>
            <p:ph type="title"/>
          </p:nvPr>
        </p:nvSpPr>
        <p:spPr/>
        <p:txBody>
          <a:bodyPr/>
          <a:lstStyle/>
          <a:p>
            <a:r>
              <a:rPr lang="en-US" dirty="0" smtClean="0"/>
              <a:t>CDC’s Evaluation Framework</a:t>
            </a:r>
            <a:endParaRPr lang="en-US" dirty="0"/>
          </a:p>
        </p:txBody>
      </p:sp>
      <p:sp>
        <p:nvSpPr>
          <p:cNvPr id="29" name="Content Placeholder 28"/>
          <p:cNvSpPr>
            <a:spLocks noGrp="1"/>
          </p:cNvSpPr>
          <p:nvPr>
            <p:ph idx="1"/>
          </p:nvPr>
        </p:nvSpPr>
        <p:spPr>
          <a:xfrm>
            <a:off x="3200638" y="1676400"/>
            <a:ext cx="2668349" cy="990600"/>
          </a:xfrm>
        </p:spPr>
        <p:txBody>
          <a:bodyPr/>
          <a:lstStyle/>
          <a:p>
            <a:pPr>
              <a:lnSpc>
                <a:spcPts val="1700"/>
              </a:lnSpc>
            </a:pPr>
            <a:r>
              <a:rPr lang="en-US" sz="1600" dirty="0" smtClean="0">
                <a:solidFill>
                  <a:schemeClr val="accent1">
                    <a:lumMod val="50000"/>
                  </a:schemeClr>
                </a:solidFill>
              </a:rPr>
              <a:t>Indicator development </a:t>
            </a:r>
          </a:p>
          <a:p>
            <a:pPr>
              <a:lnSpc>
                <a:spcPts val="1700"/>
              </a:lnSpc>
            </a:pPr>
            <a:r>
              <a:rPr lang="en-US" sz="1600" dirty="0" smtClean="0">
                <a:solidFill>
                  <a:schemeClr val="accent1">
                    <a:lumMod val="50000"/>
                  </a:schemeClr>
                </a:solidFill>
              </a:rPr>
              <a:t>bridges evaluation focus </a:t>
            </a:r>
          </a:p>
          <a:p>
            <a:pPr>
              <a:lnSpc>
                <a:spcPts val="1700"/>
              </a:lnSpc>
            </a:pPr>
            <a:r>
              <a:rPr lang="en-US" sz="1600" dirty="0" smtClean="0">
                <a:solidFill>
                  <a:schemeClr val="accent1">
                    <a:lumMod val="50000"/>
                  </a:schemeClr>
                </a:solidFill>
              </a:rPr>
              <a:t>and data collection</a:t>
            </a:r>
          </a:p>
          <a:p>
            <a:endParaRPr lang="en-US" sz="1600"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a:r>
              <a:rPr lang="en-US" dirty="0" smtClean="0"/>
              <a:t>Example 2: Intimate Partner Violence</a:t>
            </a:r>
            <a:endParaRPr lang="en-US" dirty="0"/>
          </a:p>
        </p:txBody>
      </p:sp>
      <p:sp>
        <p:nvSpPr>
          <p:cNvPr id="3" name="Rectangle 3"/>
          <p:cNvSpPr txBox="1">
            <a:spLocks noGrp="1"/>
          </p:cNvSpPr>
          <p:nvPr>
            <p:ph idx="1"/>
          </p:nvPr>
        </p:nvSpPr>
        <p:spPr>
          <a:xfrm>
            <a:off x="457438" y="1066800"/>
            <a:ext cx="4192349" cy="2743200"/>
          </a:xfrm>
        </p:spPr>
        <p:txBody>
          <a:bodyPr/>
          <a:lstStyle/>
          <a:p>
            <a:pPr lvl="0">
              <a:lnSpc>
                <a:spcPts val="1700"/>
              </a:lnSpc>
              <a:spcBef>
                <a:spcPts val="0"/>
              </a:spcBef>
            </a:pPr>
            <a:r>
              <a:rPr lang="en-US" sz="1600" dirty="0" smtClean="0"/>
              <a:t>Possible methods:</a:t>
            </a:r>
          </a:p>
          <a:p>
            <a:pPr marL="640080" lvl="1" indent="-274320">
              <a:lnSpc>
                <a:spcPts val="1700"/>
              </a:lnSpc>
              <a:spcBef>
                <a:spcPts val="0"/>
              </a:spcBef>
            </a:pPr>
            <a:r>
              <a:rPr lang="en-US" sz="1600" dirty="0" smtClean="0"/>
              <a:t>Surveys</a:t>
            </a:r>
          </a:p>
          <a:p>
            <a:pPr marL="640080" lvl="1" indent="-274320">
              <a:lnSpc>
                <a:spcPts val="1700"/>
              </a:lnSpc>
              <a:spcBef>
                <a:spcPts val="0"/>
              </a:spcBef>
            </a:pPr>
            <a:r>
              <a:rPr lang="en-US" sz="1600" dirty="0" smtClean="0"/>
              <a:t>Interviews</a:t>
            </a:r>
          </a:p>
          <a:p>
            <a:pPr marL="640080" lvl="1" indent="-274320">
              <a:lnSpc>
                <a:spcPts val="1700"/>
              </a:lnSpc>
              <a:spcBef>
                <a:spcPts val="0"/>
              </a:spcBef>
            </a:pPr>
            <a:r>
              <a:rPr lang="en-US" sz="1600" dirty="0" smtClean="0"/>
              <a:t>Focus groups	</a:t>
            </a:r>
          </a:p>
          <a:p>
            <a:pPr marL="640080" lvl="1" indent="-274320">
              <a:lnSpc>
                <a:spcPts val="1700"/>
              </a:lnSpc>
              <a:spcBef>
                <a:spcPts val="0"/>
              </a:spcBef>
            </a:pPr>
            <a:r>
              <a:rPr lang="en-US" sz="1600" dirty="0" smtClean="0"/>
              <a:t>Observation </a:t>
            </a:r>
          </a:p>
          <a:p>
            <a:pPr marL="640080" lvl="1" indent="-274320">
              <a:lnSpc>
                <a:spcPts val="1700"/>
              </a:lnSpc>
              <a:spcBef>
                <a:spcPts val="0"/>
              </a:spcBef>
            </a:pPr>
            <a:endParaRPr lang="en-US" sz="1600" dirty="0" smtClean="0"/>
          </a:p>
          <a:p>
            <a:pPr marL="179751" lvl="0" indent="-274320">
              <a:lnSpc>
                <a:spcPts val="1700"/>
              </a:lnSpc>
              <a:spcBef>
                <a:spcPts val="0"/>
              </a:spcBef>
            </a:pPr>
            <a:r>
              <a:rPr lang="en-US" sz="1600" dirty="0" smtClean="0"/>
              <a:t>Which method is </a:t>
            </a:r>
            <a:r>
              <a:rPr lang="en-US" sz="1600" i="1" dirty="0" smtClean="0"/>
              <a:t>WORST</a:t>
            </a:r>
            <a:r>
              <a:rPr lang="en-US" sz="1600" dirty="0" smtClean="0"/>
              <a:t>? </a:t>
            </a:r>
            <a:r>
              <a:rPr lang="en-US" sz="1600" dirty="0" smtClean="0">
                <a:solidFill>
                  <a:schemeClr val="accent5">
                    <a:lumMod val="50000"/>
                  </a:schemeClr>
                </a:solidFill>
              </a:rPr>
              <a:t>Surveys</a:t>
            </a:r>
          </a:p>
          <a:p>
            <a:pPr marL="179751" indent="-274320">
              <a:lnSpc>
                <a:spcPts val="1700"/>
              </a:lnSpc>
              <a:spcBef>
                <a:spcPts val="0"/>
              </a:spcBef>
            </a:pPr>
            <a:endParaRPr lang="en-US" sz="1600" i="1" dirty="0" smtClean="0">
              <a:solidFill>
                <a:schemeClr val="accent5">
                  <a:lumMod val="50000"/>
                </a:schemeClr>
              </a:solidFill>
            </a:endParaRPr>
          </a:p>
          <a:p>
            <a:pPr marL="179751" indent="-274320">
              <a:lnSpc>
                <a:spcPts val="1700"/>
              </a:lnSpc>
              <a:spcBef>
                <a:spcPts val="0"/>
              </a:spcBef>
            </a:pPr>
            <a:r>
              <a:rPr lang="en-US" sz="1600" i="1" dirty="0" smtClean="0"/>
              <a:t>WHY? </a:t>
            </a:r>
            <a:r>
              <a:rPr lang="en-US" sz="1600" dirty="0" smtClean="0">
                <a:solidFill>
                  <a:schemeClr val="accent5">
                    <a:lumMod val="50000"/>
                  </a:schemeClr>
                </a:solidFill>
              </a:rPr>
              <a:t>Unethical </a:t>
            </a:r>
            <a:r>
              <a:rPr lang="en-US" sz="1600" dirty="0" smtClean="0"/>
              <a:t>and</a:t>
            </a:r>
            <a:r>
              <a:rPr lang="en-US" sz="1600" dirty="0" smtClean="0">
                <a:solidFill>
                  <a:schemeClr val="accent5">
                    <a:lumMod val="50000"/>
                  </a:schemeClr>
                </a:solidFill>
              </a:rPr>
              <a:t> will not elicit the   </a:t>
            </a:r>
          </a:p>
          <a:p>
            <a:pPr marL="179751" indent="-274320">
              <a:lnSpc>
                <a:spcPts val="1700"/>
              </a:lnSpc>
              <a:spcBef>
                <a:spcPts val="0"/>
              </a:spcBef>
            </a:pPr>
            <a:r>
              <a:rPr lang="en-US" sz="1600" dirty="0" smtClean="0">
                <a:solidFill>
                  <a:schemeClr val="accent5">
                    <a:lumMod val="50000"/>
                  </a:schemeClr>
                </a:solidFill>
              </a:rPr>
              <a:t>            data we need </a:t>
            </a:r>
            <a:r>
              <a:rPr lang="en-US" sz="1600" dirty="0" smtClean="0"/>
              <a:t>(consider utility</a:t>
            </a:r>
            <a:r>
              <a:rPr lang="en-US" sz="1600" dirty="0" smtClean="0">
                <a:solidFill>
                  <a:schemeClr val="accent5">
                    <a:lumMod val="50000"/>
                  </a:schemeClr>
                </a:solidFill>
              </a:rPr>
              <a:t>).</a:t>
            </a:r>
          </a:p>
        </p:txBody>
      </p:sp>
    </p:spTree>
  </p:cSld>
  <p:clrMapOvr>
    <a:masterClrMapping/>
  </p:clrMapOvr>
  <p:transition advTm="51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a:r>
              <a:rPr lang="en-US" dirty="0" smtClean="0"/>
              <a:t>Example 2: Intimate Partner Violence</a:t>
            </a:r>
            <a:endParaRPr lang="en-US" dirty="0"/>
          </a:p>
        </p:txBody>
      </p:sp>
      <p:sp>
        <p:nvSpPr>
          <p:cNvPr id="3" name="Rectangle 3"/>
          <p:cNvSpPr txBox="1">
            <a:spLocks noGrp="1"/>
          </p:cNvSpPr>
          <p:nvPr>
            <p:ph idx="1"/>
          </p:nvPr>
        </p:nvSpPr>
        <p:spPr/>
        <p:txBody>
          <a:bodyPr/>
          <a:lstStyle/>
          <a:p>
            <a:pPr lvl="0">
              <a:lnSpc>
                <a:spcPts val="1700"/>
              </a:lnSpc>
              <a:spcBef>
                <a:spcPts val="0"/>
              </a:spcBef>
            </a:pPr>
            <a:r>
              <a:rPr lang="en-US" sz="1600" dirty="0" smtClean="0"/>
              <a:t>Possible methods:</a:t>
            </a:r>
          </a:p>
          <a:p>
            <a:pPr marL="640080" lvl="1" indent="-274320">
              <a:lnSpc>
                <a:spcPts val="1700"/>
              </a:lnSpc>
              <a:spcBef>
                <a:spcPts val="0"/>
              </a:spcBef>
            </a:pPr>
            <a:r>
              <a:rPr lang="en-US" sz="1600" dirty="0" smtClean="0"/>
              <a:t>Surveys</a:t>
            </a:r>
          </a:p>
          <a:p>
            <a:pPr marL="640080" lvl="1" indent="-274320">
              <a:lnSpc>
                <a:spcPts val="1700"/>
              </a:lnSpc>
              <a:spcBef>
                <a:spcPts val="0"/>
              </a:spcBef>
            </a:pPr>
            <a:r>
              <a:rPr lang="en-US" sz="1600" dirty="0" smtClean="0"/>
              <a:t>Interviews</a:t>
            </a:r>
          </a:p>
          <a:p>
            <a:pPr marL="640080" lvl="1" indent="-274320">
              <a:lnSpc>
                <a:spcPts val="1700"/>
              </a:lnSpc>
              <a:spcBef>
                <a:spcPts val="0"/>
              </a:spcBef>
            </a:pPr>
            <a:r>
              <a:rPr lang="en-US" sz="1600" dirty="0" smtClean="0"/>
              <a:t>Focus groups	</a:t>
            </a:r>
          </a:p>
          <a:p>
            <a:pPr marL="640080" lvl="1" indent="-274320">
              <a:lnSpc>
                <a:spcPts val="1700"/>
              </a:lnSpc>
              <a:spcBef>
                <a:spcPts val="0"/>
              </a:spcBef>
            </a:pPr>
            <a:r>
              <a:rPr lang="en-US" sz="1600" dirty="0" smtClean="0"/>
              <a:t>Observation </a:t>
            </a:r>
          </a:p>
          <a:p>
            <a:pPr marL="640080" lvl="1" indent="-274320">
              <a:lnSpc>
                <a:spcPts val="1700"/>
              </a:lnSpc>
              <a:spcBef>
                <a:spcPts val="0"/>
              </a:spcBef>
            </a:pPr>
            <a:endParaRPr lang="en-US" sz="1600" dirty="0" smtClean="0"/>
          </a:p>
          <a:p>
            <a:pPr marL="179751" lvl="0" indent="-274320">
              <a:lnSpc>
                <a:spcPts val="1700"/>
              </a:lnSpc>
              <a:spcBef>
                <a:spcPts val="0"/>
              </a:spcBef>
            </a:pPr>
            <a:r>
              <a:rPr lang="en-US" sz="1600" dirty="0" smtClean="0"/>
              <a:t>Which method is </a:t>
            </a:r>
            <a:r>
              <a:rPr lang="en-US" sz="1600" i="1" dirty="0" smtClean="0"/>
              <a:t>BEST</a:t>
            </a:r>
            <a:r>
              <a:rPr lang="en-US" sz="1600" dirty="0" smtClean="0"/>
              <a:t>? </a:t>
            </a:r>
            <a:r>
              <a:rPr lang="en-US" sz="1600" dirty="0" smtClean="0">
                <a:solidFill>
                  <a:schemeClr val="accent5">
                    <a:lumMod val="50000"/>
                  </a:schemeClr>
                </a:solidFill>
              </a:rPr>
              <a:t>Interviews or focus groups</a:t>
            </a:r>
          </a:p>
          <a:p>
            <a:pPr marL="179751" indent="-274320">
              <a:lnSpc>
                <a:spcPts val="1700"/>
              </a:lnSpc>
              <a:spcBef>
                <a:spcPts val="0"/>
              </a:spcBef>
            </a:pPr>
            <a:endParaRPr lang="en-US" sz="1600" i="1" dirty="0" smtClean="0">
              <a:solidFill>
                <a:schemeClr val="accent5">
                  <a:lumMod val="50000"/>
                </a:schemeClr>
              </a:solidFill>
            </a:endParaRPr>
          </a:p>
          <a:p>
            <a:pPr marL="179751" indent="-274320">
              <a:lnSpc>
                <a:spcPts val="1700"/>
              </a:lnSpc>
              <a:spcBef>
                <a:spcPts val="0"/>
              </a:spcBef>
            </a:pPr>
            <a:r>
              <a:rPr lang="en-US" sz="1600" i="1" dirty="0" smtClean="0"/>
              <a:t>WHY? </a:t>
            </a:r>
            <a:r>
              <a:rPr lang="en-US" sz="1600" dirty="0" smtClean="0">
                <a:solidFill>
                  <a:schemeClr val="accent5">
                    <a:lumMod val="50000"/>
                  </a:schemeClr>
                </a:solidFill>
              </a:rPr>
              <a:t>Build rapport through shared experiences</a:t>
            </a:r>
          </a:p>
        </p:txBody>
      </p:sp>
    </p:spTree>
  </p:cSld>
  <p:clrMapOvr>
    <a:masterClrMapping/>
  </p:clrMapOvr>
  <p:transition advTm="51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a:r>
              <a:rPr lang="en-US" dirty="0" smtClean="0"/>
              <a:t>Example 3: Reduce Lead Burden in Household</a:t>
            </a:r>
            <a:endParaRPr lang="en-US" dirty="0"/>
          </a:p>
        </p:txBody>
      </p:sp>
      <p:sp>
        <p:nvSpPr>
          <p:cNvPr id="3" name="Rectangle 3"/>
          <p:cNvSpPr txBox="1">
            <a:spLocks noGrp="1"/>
          </p:cNvSpPr>
          <p:nvPr>
            <p:ph idx="1"/>
          </p:nvPr>
        </p:nvSpPr>
        <p:spPr/>
        <p:txBody>
          <a:bodyPr/>
          <a:lstStyle/>
          <a:p>
            <a:pPr lvl="0">
              <a:lnSpc>
                <a:spcPts val="1800"/>
              </a:lnSpc>
              <a:spcBef>
                <a:spcPts val="0"/>
              </a:spcBef>
              <a:spcAft>
                <a:spcPts val="600"/>
              </a:spcAft>
            </a:pPr>
            <a:r>
              <a:rPr lang="en-US" sz="1600" dirty="0" smtClean="0"/>
              <a:t>Aggressive housekeeping and nutrition behaviors to reduce lead burden. </a:t>
            </a:r>
          </a:p>
          <a:p>
            <a:pPr lvl="0">
              <a:lnSpc>
                <a:spcPts val="1800"/>
              </a:lnSpc>
              <a:spcBef>
                <a:spcPts val="0"/>
              </a:spcBef>
            </a:pPr>
            <a:r>
              <a:rPr lang="en-US" sz="1600" dirty="0" smtClean="0"/>
              <a:t>Indicator:</a:t>
            </a:r>
          </a:p>
          <a:p>
            <a:pPr lvl="1" indent="-274320">
              <a:lnSpc>
                <a:spcPts val="1800"/>
              </a:lnSpc>
              <a:spcBef>
                <a:spcPts val="0"/>
              </a:spcBef>
              <a:spcAft>
                <a:spcPts val="600"/>
              </a:spcAft>
            </a:pPr>
            <a:r>
              <a:rPr lang="en-US" sz="1600" dirty="0" smtClean="0"/>
              <a:t>Assess adoption of housekeeping and nutrition behaviors.</a:t>
            </a:r>
          </a:p>
          <a:p>
            <a:pPr indent="-274320">
              <a:lnSpc>
                <a:spcPts val="1800"/>
              </a:lnSpc>
              <a:spcBef>
                <a:spcPts val="0"/>
              </a:spcBef>
            </a:pPr>
            <a:r>
              <a:rPr lang="en-US" sz="1600" dirty="0" smtClean="0"/>
              <a:t>Criterion:</a:t>
            </a:r>
          </a:p>
          <a:p>
            <a:pPr lvl="1" indent="-274320">
              <a:lnSpc>
                <a:spcPts val="1800"/>
              </a:lnSpc>
              <a:spcBef>
                <a:spcPts val="0"/>
              </a:spcBef>
            </a:pPr>
            <a:r>
              <a:rPr lang="en-US" sz="1600" dirty="0" smtClean="0"/>
              <a:t>Sensitive issue</a:t>
            </a:r>
          </a:p>
          <a:p>
            <a:pPr lvl="1" indent="-274320">
              <a:lnSpc>
                <a:spcPts val="1800"/>
              </a:lnSpc>
              <a:spcBef>
                <a:spcPts val="0"/>
              </a:spcBef>
            </a:pPr>
            <a:r>
              <a:rPr lang="en-US" sz="1600" dirty="0" smtClean="0"/>
              <a:t>Hawthorne effect</a:t>
            </a:r>
            <a:endParaRPr lang="en-US" sz="1600" dirty="0"/>
          </a:p>
        </p:txBody>
      </p:sp>
    </p:spTree>
  </p:cSld>
  <p:clrMapOvr>
    <a:masterClrMapping/>
  </p:clrMapOvr>
  <p:transition advTm="70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a:r>
              <a:rPr lang="en-US" dirty="0" smtClean="0"/>
              <a:t>Example 3: Reduce Lead Burden in Household</a:t>
            </a:r>
            <a:endParaRPr lang="en-US" dirty="0"/>
          </a:p>
        </p:txBody>
      </p:sp>
      <p:sp>
        <p:nvSpPr>
          <p:cNvPr id="3" name="Rectangle 3"/>
          <p:cNvSpPr txBox="1">
            <a:spLocks noGrp="1"/>
          </p:cNvSpPr>
          <p:nvPr>
            <p:ph idx="1"/>
          </p:nvPr>
        </p:nvSpPr>
        <p:spPr>
          <a:xfrm>
            <a:off x="457438" y="1066800"/>
            <a:ext cx="5030549" cy="2743200"/>
          </a:xfrm>
        </p:spPr>
        <p:txBody>
          <a:bodyPr/>
          <a:lstStyle/>
          <a:p>
            <a:pPr lvl="0">
              <a:lnSpc>
                <a:spcPts val="1700"/>
              </a:lnSpc>
              <a:spcBef>
                <a:spcPts val="0"/>
              </a:spcBef>
            </a:pPr>
            <a:r>
              <a:rPr lang="en-US" sz="1600" dirty="0" smtClean="0"/>
              <a:t>Possible methods:</a:t>
            </a:r>
          </a:p>
          <a:p>
            <a:pPr marL="640080" lvl="1" indent="-274320">
              <a:lnSpc>
                <a:spcPts val="1700"/>
              </a:lnSpc>
              <a:spcBef>
                <a:spcPts val="0"/>
              </a:spcBef>
            </a:pPr>
            <a:r>
              <a:rPr lang="en-US" sz="1600" dirty="0" smtClean="0"/>
              <a:t>Surveys</a:t>
            </a:r>
          </a:p>
          <a:p>
            <a:pPr marL="640080" lvl="1" indent="-274320">
              <a:lnSpc>
                <a:spcPts val="1700"/>
              </a:lnSpc>
              <a:spcBef>
                <a:spcPts val="0"/>
              </a:spcBef>
            </a:pPr>
            <a:r>
              <a:rPr lang="en-US" sz="1600" dirty="0" smtClean="0"/>
              <a:t>Interviews</a:t>
            </a:r>
          </a:p>
          <a:p>
            <a:pPr marL="640080" lvl="1" indent="-274320">
              <a:lnSpc>
                <a:spcPts val="1700"/>
              </a:lnSpc>
              <a:spcBef>
                <a:spcPts val="0"/>
              </a:spcBef>
            </a:pPr>
            <a:r>
              <a:rPr lang="en-US" sz="1600" dirty="0" smtClean="0"/>
              <a:t>Focus groups	</a:t>
            </a:r>
          </a:p>
          <a:p>
            <a:pPr marL="640080" lvl="1" indent="-274320">
              <a:lnSpc>
                <a:spcPts val="1700"/>
              </a:lnSpc>
              <a:spcBef>
                <a:spcPts val="0"/>
              </a:spcBef>
            </a:pPr>
            <a:r>
              <a:rPr lang="en-US" sz="1600" dirty="0" smtClean="0"/>
              <a:t>Observation </a:t>
            </a:r>
          </a:p>
          <a:p>
            <a:pPr marL="179751" lvl="0" indent="-274320">
              <a:lnSpc>
                <a:spcPts val="1700"/>
              </a:lnSpc>
              <a:spcBef>
                <a:spcPts val="0"/>
              </a:spcBef>
            </a:pPr>
            <a:endParaRPr lang="en-US" sz="1600" dirty="0" smtClean="0"/>
          </a:p>
          <a:p>
            <a:pPr marL="179751" lvl="0" indent="-274320">
              <a:lnSpc>
                <a:spcPts val="1700"/>
              </a:lnSpc>
              <a:spcBef>
                <a:spcPts val="0"/>
              </a:spcBef>
            </a:pPr>
            <a:r>
              <a:rPr lang="en-US" sz="1600" dirty="0" smtClean="0"/>
              <a:t>Which method is </a:t>
            </a:r>
            <a:r>
              <a:rPr lang="en-US" sz="1600" i="1" dirty="0" smtClean="0"/>
              <a:t>WORST</a:t>
            </a:r>
            <a:r>
              <a:rPr lang="en-US" sz="1600" dirty="0" smtClean="0"/>
              <a:t>? </a:t>
            </a:r>
            <a:r>
              <a:rPr lang="en-US" sz="1600" dirty="0" smtClean="0">
                <a:solidFill>
                  <a:schemeClr val="accent5">
                    <a:lumMod val="50000"/>
                  </a:schemeClr>
                </a:solidFill>
              </a:rPr>
              <a:t>Surveys, interviews</a:t>
            </a:r>
          </a:p>
          <a:p>
            <a:pPr marL="179751" indent="-274320">
              <a:lnSpc>
                <a:spcPts val="1700"/>
              </a:lnSpc>
              <a:spcBef>
                <a:spcPts val="0"/>
              </a:spcBef>
            </a:pPr>
            <a:endParaRPr lang="en-US" sz="1600" i="1" dirty="0" smtClean="0">
              <a:solidFill>
                <a:schemeClr val="accent5">
                  <a:lumMod val="50000"/>
                </a:schemeClr>
              </a:solidFill>
            </a:endParaRPr>
          </a:p>
          <a:p>
            <a:pPr marL="179751" indent="-274320">
              <a:lnSpc>
                <a:spcPts val="1700"/>
              </a:lnSpc>
              <a:spcBef>
                <a:spcPts val="0"/>
              </a:spcBef>
            </a:pPr>
            <a:r>
              <a:rPr lang="en-US" sz="1600" i="1" dirty="0" smtClean="0"/>
              <a:t>WHY? </a:t>
            </a:r>
            <a:r>
              <a:rPr lang="en-US" sz="1600" dirty="0" smtClean="0">
                <a:solidFill>
                  <a:schemeClr val="accent5">
                    <a:lumMod val="50000"/>
                  </a:schemeClr>
                </a:solidFill>
              </a:rPr>
              <a:t>Inaccurate</a:t>
            </a:r>
            <a:r>
              <a:rPr lang="en-US" sz="1600" i="1" dirty="0" smtClean="0">
                <a:solidFill>
                  <a:schemeClr val="accent5">
                    <a:lumMod val="50000"/>
                  </a:schemeClr>
                </a:solidFill>
              </a:rPr>
              <a:t> </a:t>
            </a:r>
            <a:r>
              <a:rPr lang="en-US" sz="1600" dirty="0" smtClean="0"/>
              <a:t>(desire to give socially acceptable responses)</a:t>
            </a:r>
            <a:endParaRPr lang="en-US" sz="1600" i="1" dirty="0" smtClean="0"/>
          </a:p>
          <a:p>
            <a:pPr marL="179751" indent="-274320">
              <a:lnSpc>
                <a:spcPts val="1700"/>
              </a:lnSpc>
              <a:spcBef>
                <a:spcPts val="0"/>
              </a:spcBef>
            </a:pPr>
            <a:endParaRPr lang="en-US" sz="1600" dirty="0" smtClean="0"/>
          </a:p>
        </p:txBody>
      </p:sp>
    </p:spTree>
  </p:cSld>
  <p:clrMapOvr>
    <a:masterClrMapping/>
  </p:clrMapOvr>
  <p:transition advTm="70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a:r>
              <a:rPr lang="en-US" dirty="0" smtClean="0"/>
              <a:t>Example 3: Reduce Lead Burden in Household</a:t>
            </a:r>
            <a:endParaRPr lang="en-US" dirty="0"/>
          </a:p>
        </p:txBody>
      </p:sp>
      <p:sp>
        <p:nvSpPr>
          <p:cNvPr id="3" name="Rectangle 3"/>
          <p:cNvSpPr txBox="1">
            <a:spLocks noGrp="1"/>
          </p:cNvSpPr>
          <p:nvPr>
            <p:ph idx="1"/>
          </p:nvPr>
        </p:nvSpPr>
        <p:spPr/>
        <p:txBody>
          <a:bodyPr/>
          <a:lstStyle/>
          <a:p>
            <a:pPr lvl="0">
              <a:lnSpc>
                <a:spcPts val="1700"/>
              </a:lnSpc>
              <a:spcBef>
                <a:spcPts val="0"/>
              </a:spcBef>
            </a:pPr>
            <a:r>
              <a:rPr lang="en-US" sz="1600" dirty="0" smtClean="0"/>
              <a:t>Possible methods:</a:t>
            </a:r>
          </a:p>
          <a:p>
            <a:pPr marL="640080" lvl="1" indent="-274320">
              <a:lnSpc>
                <a:spcPts val="1700"/>
              </a:lnSpc>
              <a:spcBef>
                <a:spcPts val="0"/>
              </a:spcBef>
            </a:pPr>
            <a:r>
              <a:rPr lang="en-US" sz="1600" dirty="0" smtClean="0"/>
              <a:t>Surveys</a:t>
            </a:r>
          </a:p>
          <a:p>
            <a:pPr marL="640080" lvl="1" indent="-274320">
              <a:lnSpc>
                <a:spcPts val="1700"/>
              </a:lnSpc>
              <a:spcBef>
                <a:spcPts val="0"/>
              </a:spcBef>
            </a:pPr>
            <a:r>
              <a:rPr lang="en-US" sz="1600" dirty="0" smtClean="0"/>
              <a:t>Interviews</a:t>
            </a:r>
          </a:p>
          <a:p>
            <a:pPr marL="640080" lvl="1" indent="-274320">
              <a:lnSpc>
                <a:spcPts val="1700"/>
              </a:lnSpc>
              <a:spcBef>
                <a:spcPts val="0"/>
              </a:spcBef>
            </a:pPr>
            <a:r>
              <a:rPr lang="en-US" sz="1600" dirty="0" smtClean="0"/>
              <a:t>Focus groups	</a:t>
            </a:r>
          </a:p>
          <a:p>
            <a:pPr marL="640080" lvl="1" indent="-274320">
              <a:lnSpc>
                <a:spcPts val="1700"/>
              </a:lnSpc>
              <a:spcBef>
                <a:spcPts val="0"/>
              </a:spcBef>
            </a:pPr>
            <a:r>
              <a:rPr lang="en-US" sz="1600" dirty="0" smtClean="0"/>
              <a:t>Observation </a:t>
            </a:r>
          </a:p>
          <a:p>
            <a:pPr marL="640080" lvl="1" indent="-274320">
              <a:lnSpc>
                <a:spcPts val="1700"/>
              </a:lnSpc>
              <a:spcBef>
                <a:spcPts val="0"/>
              </a:spcBef>
            </a:pPr>
            <a:endParaRPr lang="en-US" sz="1600" dirty="0" smtClean="0"/>
          </a:p>
          <a:p>
            <a:pPr marL="179751" lvl="0" indent="-274320">
              <a:lnSpc>
                <a:spcPts val="1700"/>
              </a:lnSpc>
              <a:spcBef>
                <a:spcPts val="0"/>
              </a:spcBef>
            </a:pPr>
            <a:r>
              <a:rPr lang="en-US" sz="1600" dirty="0" smtClean="0"/>
              <a:t>Which method is </a:t>
            </a:r>
            <a:r>
              <a:rPr lang="en-US" sz="1600" i="1" dirty="0" smtClean="0"/>
              <a:t>BEST</a:t>
            </a:r>
            <a:r>
              <a:rPr lang="en-US" sz="1600" dirty="0" smtClean="0"/>
              <a:t>? </a:t>
            </a:r>
            <a:r>
              <a:rPr lang="en-US" sz="1600" dirty="0" smtClean="0">
                <a:solidFill>
                  <a:schemeClr val="accent5">
                    <a:lumMod val="50000"/>
                  </a:schemeClr>
                </a:solidFill>
              </a:rPr>
              <a:t>Observation (garbage, coupons)</a:t>
            </a:r>
          </a:p>
          <a:p>
            <a:pPr marL="179751" indent="-274320">
              <a:lnSpc>
                <a:spcPts val="1700"/>
              </a:lnSpc>
              <a:spcBef>
                <a:spcPts val="0"/>
              </a:spcBef>
            </a:pPr>
            <a:endParaRPr lang="en-US" sz="1600" i="1" dirty="0" smtClean="0">
              <a:solidFill>
                <a:schemeClr val="accent5">
                  <a:lumMod val="50000"/>
                </a:schemeClr>
              </a:solidFill>
            </a:endParaRPr>
          </a:p>
          <a:p>
            <a:pPr marL="179751" indent="-274320">
              <a:lnSpc>
                <a:spcPts val="1700"/>
              </a:lnSpc>
              <a:spcBef>
                <a:spcPts val="0"/>
              </a:spcBef>
            </a:pPr>
            <a:r>
              <a:rPr lang="en-US" sz="1600" i="1" dirty="0" smtClean="0"/>
              <a:t>WHY? </a:t>
            </a:r>
            <a:r>
              <a:rPr lang="en-US" sz="1600" dirty="0" smtClean="0">
                <a:solidFill>
                  <a:schemeClr val="accent5">
                    <a:lumMod val="50000"/>
                  </a:schemeClr>
                </a:solidFill>
              </a:rPr>
              <a:t>Passive and unobtrusive</a:t>
            </a:r>
          </a:p>
          <a:p>
            <a:pPr marL="179751" indent="-274320">
              <a:lnSpc>
                <a:spcPts val="1700"/>
              </a:lnSpc>
              <a:spcBef>
                <a:spcPts val="0"/>
              </a:spcBef>
            </a:pPr>
            <a:endParaRPr lang="en-US" sz="1600" dirty="0" smtClean="0"/>
          </a:p>
        </p:txBody>
      </p:sp>
    </p:spTree>
  </p:cSld>
  <p:clrMapOvr>
    <a:masterClrMapping/>
  </p:clrMapOvr>
  <p:transition advTm="70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p:txBody>
          <a:bodyPr/>
          <a:lstStyle/>
          <a:p>
            <a:pPr lvl="0"/>
            <a:r>
              <a:rPr lang="en-US" dirty="0" smtClean="0"/>
              <a:t>The Best Method Depends on </a:t>
            </a:r>
            <a:br>
              <a:rPr lang="en-US" dirty="0" smtClean="0"/>
            </a:br>
            <a:r>
              <a:rPr lang="en-US" dirty="0" smtClean="0"/>
              <a:t>the Specific Situation </a:t>
            </a:r>
            <a:endParaRPr lang="en-US" dirty="0"/>
          </a:p>
        </p:txBody>
      </p:sp>
      <p:sp>
        <p:nvSpPr>
          <p:cNvPr id="3" name="Rectangle 3"/>
          <p:cNvSpPr txBox="1">
            <a:spLocks noGrp="1"/>
          </p:cNvSpPr>
          <p:nvPr>
            <p:ph idx="1"/>
          </p:nvPr>
        </p:nvSpPr>
        <p:spPr/>
        <p:txBody>
          <a:bodyPr/>
          <a:lstStyle/>
          <a:p>
            <a:pPr lvl="0">
              <a:lnSpc>
                <a:spcPts val="1800"/>
              </a:lnSpc>
              <a:spcBef>
                <a:spcPts val="0"/>
              </a:spcBef>
            </a:pPr>
            <a:r>
              <a:rPr lang="en-US" sz="1600" dirty="0" smtClean="0"/>
              <a:t>All three examples involve a sensitive issue:</a:t>
            </a:r>
          </a:p>
          <a:p>
            <a:pPr lvl="1" indent="-274320">
              <a:lnSpc>
                <a:spcPts val="1800"/>
              </a:lnSpc>
              <a:spcBef>
                <a:spcPts val="0"/>
              </a:spcBef>
            </a:pPr>
            <a:r>
              <a:rPr lang="en-US" sz="1600" dirty="0" smtClean="0">
                <a:solidFill>
                  <a:schemeClr val="accent5">
                    <a:lumMod val="50000"/>
                  </a:schemeClr>
                </a:solidFill>
              </a:rPr>
              <a:t>sexual behavior</a:t>
            </a:r>
          </a:p>
          <a:p>
            <a:pPr lvl="1" indent="-274320">
              <a:lnSpc>
                <a:spcPts val="1800"/>
              </a:lnSpc>
              <a:spcBef>
                <a:spcPts val="0"/>
              </a:spcBef>
            </a:pPr>
            <a:r>
              <a:rPr lang="en-US" sz="1600" dirty="0" smtClean="0">
                <a:solidFill>
                  <a:schemeClr val="accent5">
                    <a:lumMod val="50000"/>
                  </a:schemeClr>
                </a:solidFill>
              </a:rPr>
              <a:t>intimate partner violence</a:t>
            </a:r>
          </a:p>
          <a:p>
            <a:pPr lvl="1" indent="-274320">
              <a:lnSpc>
                <a:spcPts val="1800"/>
              </a:lnSpc>
              <a:spcBef>
                <a:spcPts val="0"/>
              </a:spcBef>
            </a:pPr>
            <a:r>
              <a:rPr lang="en-US" sz="1600" dirty="0" smtClean="0">
                <a:solidFill>
                  <a:schemeClr val="accent5">
                    <a:lumMod val="50000"/>
                  </a:schemeClr>
                </a:solidFill>
              </a:rPr>
              <a:t>good nutrition and housekeeping</a:t>
            </a:r>
          </a:p>
          <a:p>
            <a:pPr marL="179751" indent="-274320">
              <a:lnSpc>
                <a:spcPts val="1800"/>
              </a:lnSpc>
              <a:spcBef>
                <a:spcPts val="0"/>
              </a:spcBef>
            </a:pPr>
            <a:endParaRPr lang="en-US" sz="1600" dirty="0" smtClean="0"/>
          </a:p>
          <a:p>
            <a:pPr marL="179751" indent="-274320">
              <a:lnSpc>
                <a:spcPts val="1800"/>
              </a:lnSpc>
              <a:spcBef>
                <a:spcPts val="0"/>
              </a:spcBef>
            </a:pPr>
            <a:r>
              <a:rPr lang="en-US" sz="1600" dirty="0" smtClean="0"/>
              <a:t>Even though the criterion (sensitive issue) was the same, the best data collection method was different for each situation.</a:t>
            </a:r>
          </a:p>
          <a:p>
            <a:pPr marL="179751" indent="-274320">
              <a:lnSpc>
                <a:spcPts val="1700"/>
              </a:lnSpc>
              <a:spcBef>
                <a:spcPts val="0"/>
              </a:spcBef>
            </a:pPr>
            <a:endParaRPr lang="en-US" sz="1600" dirty="0" smtClean="0"/>
          </a:p>
        </p:txBody>
      </p:sp>
    </p:spTree>
  </p:cSld>
  <p:clrMapOvr>
    <a:masterClrMapping/>
  </p:clrMapOvr>
  <p:transition advTm="70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Education: </a:t>
            </a:r>
            <a:br>
              <a:rPr lang="en-US" dirty="0" smtClean="0"/>
            </a:br>
            <a:r>
              <a:rPr lang="en-US" dirty="0" smtClean="0"/>
              <a:t>Our Evaluation Focus</a:t>
            </a:r>
            <a:endParaRPr lang="en-US" dirty="0"/>
          </a:p>
        </p:txBody>
      </p:sp>
      <p:sp>
        <p:nvSpPr>
          <p:cNvPr id="3" name="Content Placeholder 2"/>
          <p:cNvSpPr>
            <a:spLocks noGrp="1"/>
          </p:cNvSpPr>
          <p:nvPr>
            <p:ph idx="1"/>
          </p:nvPr>
        </p:nvSpPr>
        <p:spPr/>
        <p:txBody>
          <a:bodyPr/>
          <a:lstStyle/>
          <a:p>
            <a:pPr defTabSz="547268" fontAlgn="auto">
              <a:spcBef>
                <a:spcPts val="400"/>
              </a:spcBef>
              <a:spcAft>
                <a:spcPts val="0"/>
              </a:spcAft>
              <a:defRPr sz="1800" b="0" i="0" u="none" strike="noStrike" kern="0" cap="none" spc="0" baseline="0">
                <a:solidFill>
                  <a:srgbClr val="000000"/>
                </a:solidFill>
                <a:uFillTx/>
              </a:defRPr>
            </a:pPr>
            <a:r>
              <a:rPr lang="en-US" sz="1400" u="sng" dirty="0" smtClean="0">
                <a:solidFill>
                  <a:schemeClr val="accent5">
                    <a:lumMod val="50000"/>
                  </a:schemeClr>
                </a:solidFill>
              </a:rPr>
              <a:t>Activities:</a:t>
            </a:r>
            <a:r>
              <a:rPr lang="en-US" sz="1200" dirty="0" smtClean="0"/>
              <a:t>				</a:t>
            </a:r>
            <a:r>
              <a:rPr lang="en-US" sz="1400" u="sng" dirty="0" smtClean="0">
                <a:solidFill>
                  <a:schemeClr val="accent5">
                    <a:lumMod val="50000"/>
                  </a:schemeClr>
                </a:solidFill>
              </a:rPr>
              <a:t>Outcomes:</a:t>
            </a:r>
            <a:endParaRPr lang="en-US" sz="1200" u="sng" dirty="0" smtClean="0">
              <a:solidFill>
                <a:schemeClr val="accent5">
                  <a:lumMod val="50000"/>
                </a:schemeClr>
              </a:solidFill>
            </a:endParaRPr>
          </a:p>
          <a:p>
            <a:pPr defTabSz="547268" fontAlgn="auto">
              <a:spcBef>
                <a:spcPts val="400"/>
              </a:spcBef>
              <a:spcAft>
                <a:spcPts val="0"/>
              </a:spcAft>
              <a:defRPr sz="1800" b="0" i="0" u="none" strike="noStrike" kern="0" cap="none" spc="0" baseline="0">
                <a:solidFill>
                  <a:srgbClr val="000000"/>
                </a:solidFill>
                <a:uFillTx/>
              </a:defRPr>
            </a:pPr>
            <a:r>
              <a:rPr lang="en-US" sz="1200" dirty="0" smtClean="0"/>
              <a:t>Conduct trainings			Provider KAB increase</a:t>
            </a:r>
          </a:p>
          <a:p>
            <a:pPr defTabSz="547268" fontAlgn="auto">
              <a:spcBef>
                <a:spcPts val="400"/>
              </a:spcBef>
              <a:spcAft>
                <a:spcPts val="0"/>
              </a:spcAft>
              <a:defRPr sz="1800" b="0" i="0" u="none" strike="noStrike" kern="0" cap="none" spc="0" baseline="0">
                <a:solidFill>
                  <a:srgbClr val="000000"/>
                </a:solidFill>
                <a:uFillTx/>
              </a:defRPr>
            </a:pPr>
            <a:r>
              <a:rPr lang="en-US" sz="1200" dirty="0" smtClean="0"/>
              <a:t>MD peer education and rounds		Provided policies</a:t>
            </a:r>
          </a:p>
          <a:p>
            <a:pPr defTabSz="547268" fontAlgn="auto">
              <a:spcBef>
                <a:spcPts val="400"/>
              </a:spcBef>
              <a:spcAft>
                <a:spcPts val="0"/>
              </a:spcAft>
              <a:defRPr sz="1800" b="0" i="0" u="none" strike="noStrike" kern="0" cap="none" spc="0" baseline="0">
                <a:solidFill>
                  <a:srgbClr val="000000"/>
                </a:solidFill>
                <a:uFillTx/>
              </a:defRPr>
            </a:pPr>
            <a:r>
              <a:rPr lang="en-US" sz="1200" dirty="0" smtClean="0"/>
              <a:t>Nurse Educator presentation to LH	Providers know registry and their 					role in it</a:t>
            </a:r>
          </a:p>
          <a:p>
            <a:pPr defTabSz="547268" fontAlgn="auto">
              <a:spcBef>
                <a:spcPts val="400"/>
              </a:spcBef>
              <a:spcAft>
                <a:spcPts val="0"/>
              </a:spcAft>
              <a:defRPr sz="1800" b="0" i="0" u="none" strike="noStrike" kern="0" cap="none" spc="0" baseline="0">
                <a:solidFill>
                  <a:srgbClr val="000000"/>
                </a:solidFill>
                <a:uFillTx/>
              </a:defRPr>
            </a:pPr>
            <a:r>
              <a:rPr lang="en-US" sz="1400" u="sng" dirty="0" smtClean="0">
                <a:solidFill>
                  <a:schemeClr val="accent5">
                    <a:lumMod val="50000"/>
                  </a:schemeClr>
                </a:solidFill>
              </a:rPr>
              <a:t>Activities:</a:t>
            </a:r>
            <a:r>
              <a:rPr lang="en-US" sz="1200" dirty="0" smtClean="0"/>
              <a:t>				</a:t>
            </a:r>
            <a:r>
              <a:rPr lang="en-US" sz="1400" u="sng" dirty="0" smtClean="0">
                <a:solidFill>
                  <a:schemeClr val="accent5">
                    <a:lumMod val="50000"/>
                  </a:schemeClr>
                </a:solidFill>
              </a:rPr>
              <a:t> Outcomes:</a:t>
            </a:r>
            <a:endParaRPr lang="en-US" sz="1200" dirty="0" smtClean="0">
              <a:solidFill>
                <a:schemeClr val="accent5">
                  <a:lumMod val="50000"/>
                </a:schemeClr>
              </a:solidFill>
            </a:endParaRPr>
          </a:p>
          <a:p>
            <a:pPr defTabSz="547268" fontAlgn="auto">
              <a:spcBef>
                <a:spcPts val="400"/>
              </a:spcBef>
              <a:spcAft>
                <a:spcPts val="0"/>
              </a:spcAft>
              <a:defRPr sz="1800" b="0" i="0" u="none" strike="noStrike" kern="0" cap="none" spc="0" baseline="0">
                <a:solidFill>
                  <a:srgbClr val="000000"/>
                </a:solidFill>
                <a:uFillTx/>
              </a:defRPr>
            </a:pPr>
            <a:r>
              <a:rPr lang="en-US" sz="1200" dirty="0" smtClean="0"/>
              <a:t>Providers attend trainings and rounds	Providers motivation to do</a:t>
            </a:r>
          </a:p>
          <a:p>
            <a:pPr defTabSz="547268" fontAlgn="auto">
              <a:spcBef>
                <a:spcPts val="400"/>
              </a:spcBef>
              <a:spcAft>
                <a:spcPts val="0"/>
              </a:spcAft>
              <a:defRPr sz="1800" b="0" i="0" u="none" strike="noStrike" kern="0" cap="none" spc="0" baseline="0">
                <a:solidFill>
                  <a:srgbClr val="000000"/>
                </a:solidFill>
                <a:uFillTx/>
              </a:defRPr>
            </a:pPr>
            <a:r>
              <a:rPr lang="en-US" sz="1200" dirty="0" smtClean="0"/>
              <a:t>Providers receive and use Tool Kits	   immunization increases</a:t>
            </a:r>
          </a:p>
          <a:p>
            <a:pPr defTabSz="547268" fontAlgn="auto">
              <a:spcBef>
                <a:spcPts val="400"/>
              </a:spcBef>
              <a:spcAft>
                <a:spcPts val="0"/>
              </a:spcAft>
              <a:defRPr sz="1800" b="0" i="0" u="none" strike="noStrike" kern="0" cap="none" spc="0" baseline="0">
                <a:solidFill>
                  <a:srgbClr val="000000"/>
                </a:solidFill>
                <a:uFillTx/>
              </a:defRPr>
            </a:pPr>
            <a:r>
              <a:rPr lang="en-US" sz="1200" dirty="0" smtClean="0"/>
              <a:t>LHD nurses do private provider consults</a:t>
            </a:r>
            <a:endParaRPr lang="en-US" sz="1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Education: </a:t>
            </a:r>
            <a:br>
              <a:rPr lang="en-US" dirty="0" smtClean="0"/>
            </a:br>
            <a:r>
              <a:rPr lang="en-US" dirty="0" smtClean="0"/>
              <a:t> Possible Indicators</a:t>
            </a:r>
            <a:endParaRPr lang="en-US" dirty="0"/>
          </a:p>
        </p:txBody>
      </p:sp>
      <p:sp>
        <p:nvSpPr>
          <p:cNvPr id="3" name="Content Placeholder 2"/>
          <p:cNvSpPr>
            <a:spLocks noGrp="1"/>
          </p:cNvSpPr>
          <p:nvPr>
            <p:ph idx="1"/>
          </p:nvPr>
        </p:nvSpPr>
        <p:spPr/>
        <p:txBody>
          <a:bodyPr/>
          <a:lstStyle/>
          <a:p>
            <a:pPr defTabSz="547268" fontAlgn="auto">
              <a:spcBef>
                <a:spcPts val="400"/>
              </a:spcBef>
              <a:spcAft>
                <a:spcPts val="0"/>
              </a:spcAft>
              <a:defRPr sz="1800" b="0" i="0" u="none" strike="noStrike" kern="0" cap="none" spc="0" baseline="0">
                <a:solidFill>
                  <a:srgbClr val="000000"/>
                </a:solidFill>
                <a:uFillTx/>
              </a:defRPr>
            </a:pPr>
            <a:endParaRPr lang="en-US" sz="1400" u="sng" dirty="0" smtClean="0">
              <a:solidFill>
                <a:schemeClr val="accent5">
                  <a:lumMod val="50000"/>
                </a:schemeClr>
              </a:solidFill>
            </a:endParaRPr>
          </a:p>
          <a:p>
            <a:pPr defTabSz="547268" fontAlgn="auto">
              <a:spcBef>
                <a:spcPts val="400"/>
              </a:spcBef>
              <a:spcAft>
                <a:spcPts val="0"/>
              </a:spcAft>
              <a:defRPr sz="1800" b="0" i="0" u="none" strike="noStrike" kern="0" cap="none" spc="0" baseline="0">
                <a:solidFill>
                  <a:srgbClr val="000000"/>
                </a:solidFill>
                <a:uFillTx/>
              </a:defRPr>
            </a:pPr>
            <a:r>
              <a:rPr lang="en-US" sz="1400" u="sng" dirty="0" smtClean="0">
                <a:solidFill>
                  <a:schemeClr val="accent5">
                    <a:lumMod val="50000"/>
                  </a:schemeClr>
                </a:solidFill>
              </a:rPr>
              <a:t>Activities:</a:t>
            </a:r>
            <a:r>
              <a:rPr lang="en-US" sz="1400" dirty="0" smtClean="0">
                <a:solidFill>
                  <a:schemeClr val="accent5">
                    <a:lumMod val="50000"/>
                  </a:schemeClr>
                </a:solidFill>
              </a:rPr>
              <a:t> 				</a:t>
            </a:r>
            <a:r>
              <a:rPr lang="en-US" sz="1400" u="sng" dirty="0" smtClean="0">
                <a:solidFill>
                  <a:schemeClr val="accent5">
                    <a:lumMod val="50000"/>
                  </a:schemeClr>
                </a:solidFill>
              </a:rPr>
              <a:t>Indicators:</a:t>
            </a:r>
          </a:p>
          <a:p>
            <a:pPr defTabSz="547268" fontAlgn="auto">
              <a:spcBef>
                <a:spcPts val="400"/>
              </a:spcBef>
              <a:spcAft>
                <a:spcPts val="0"/>
              </a:spcAft>
              <a:defRPr sz="1800" b="0" i="0" u="none" strike="noStrike" kern="0" cap="none" spc="0" baseline="0">
                <a:solidFill>
                  <a:srgbClr val="000000"/>
                </a:solidFill>
                <a:uFillTx/>
              </a:defRPr>
            </a:pPr>
            <a:r>
              <a:rPr lang="en-US" sz="1400" dirty="0" smtClean="0"/>
              <a:t>Providers attend trainings 	Number of participants in trainings</a:t>
            </a:r>
          </a:p>
          <a:p>
            <a:pPr defTabSz="547268" fontAlgn="auto">
              <a:spcBef>
                <a:spcPts val="400"/>
              </a:spcBef>
              <a:spcAft>
                <a:spcPts val="0"/>
              </a:spcAft>
              <a:defRPr sz="1800" b="0" i="0" u="none" strike="noStrike" kern="0" cap="none" spc="0" baseline="0">
                <a:solidFill>
                  <a:srgbClr val="000000"/>
                </a:solidFill>
                <a:uFillTx/>
              </a:defRPr>
            </a:pPr>
            <a:r>
              <a:rPr lang="en-US" sz="1400" dirty="0" smtClean="0"/>
              <a:t>	 and rounds 		Number of participants completing 					series of trainings		</a:t>
            </a:r>
          </a:p>
          <a:p>
            <a:pPr defTabSz="547268" fontAlgn="auto">
              <a:spcBef>
                <a:spcPts val="400"/>
              </a:spcBef>
              <a:spcAft>
                <a:spcPts val="0"/>
              </a:spcAft>
              <a:defRPr sz="1800" b="0" i="0" u="none" strike="noStrike" kern="0" cap="none" spc="0" baseline="0">
                <a:solidFill>
                  <a:srgbClr val="000000"/>
                </a:solidFill>
                <a:uFillTx/>
              </a:defRPr>
            </a:pPr>
            <a:r>
              <a:rPr lang="en-US" sz="1400" dirty="0" smtClean="0"/>
              <a:t>					Per cent participants by discipline</a:t>
            </a:r>
          </a:p>
          <a:p>
            <a:pPr defTabSz="547268" fontAlgn="auto">
              <a:spcBef>
                <a:spcPts val="400"/>
              </a:spcBef>
              <a:spcAft>
                <a:spcPts val="0"/>
              </a:spcAft>
              <a:defRPr sz="1800" b="0" i="0" u="none" strike="noStrike" kern="0" cap="none" spc="0" baseline="0">
                <a:solidFill>
                  <a:srgbClr val="000000"/>
                </a:solidFill>
                <a:uFillTx/>
              </a:defRPr>
            </a:pPr>
            <a:r>
              <a:rPr lang="en-US" sz="1400" dirty="0" smtClean="0"/>
              <a:t>					Per cent participants by region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Education: </a:t>
            </a:r>
            <a:br>
              <a:rPr lang="en-US" dirty="0" smtClean="0"/>
            </a:br>
            <a:r>
              <a:rPr lang="en-US" dirty="0" smtClean="0"/>
              <a:t> Possible Methods</a:t>
            </a:r>
            <a:endParaRPr lang="en-US" dirty="0"/>
          </a:p>
        </p:txBody>
      </p:sp>
      <p:sp>
        <p:nvSpPr>
          <p:cNvPr id="3" name="Content Placeholder 2"/>
          <p:cNvSpPr>
            <a:spLocks noGrp="1"/>
          </p:cNvSpPr>
          <p:nvPr>
            <p:ph idx="1"/>
          </p:nvPr>
        </p:nvSpPr>
        <p:spPr/>
        <p:txBody>
          <a:bodyPr/>
          <a:lstStyle/>
          <a:p>
            <a:pPr algn="ctr" defTabSz="547268" fontAlgn="auto">
              <a:spcBef>
                <a:spcPts val="400"/>
              </a:spcBef>
              <a:spcAft>
                <a:spcPts val="0"/>
              </a:spcAft>
              <a:defRPr sz="1800" b="0" i="0" u="none" strike="noStrike" kern="0" cap="none" spc="0" baseline="0">
                <a:solidFill>
                  <a:srgbClr val="000000"/>
                </a:solidFill>
                <a:uFillTx/>
              </a:defRPr>
            </a:pPr>
            <a:r>
              <a:rPr lang="en-US" sz="1400" dirty="0" smtClean="0">
                <a:solidFill>
                  <a:srgbClr val="FF0000"/>
                </a:solidFill>
              </a:rPr>
              <a:t>Providers attend trainings and rounds</a:t>
            </a:r>
          </a:p>
          <a:p>
            <a:pPr defTabSz="547268" fontAlgn="auto">
              <a:spcBef>
                <a:spcPts val="400"/>
              </a:spcBef>
              <a:spcAft>
                <a:spcPts val="0"/>
              </a:spcAft>
              <a:defRPr sz="1800" b="0" i="0" u="none" strike="noStrike" kern="0" cap="none" spc="0" baseline="0">
                <a:solidFill>
                  <a:srgbClr val="000000"/>
                </a:solidFill>
                <a:uFillTx/>
              </a:defRPr>
            </a:pPr>
            <a:endParaRPr lang="en-US" sz="1400" u="sng" dirty="0" smtClean="0">
              <a:solidFill>
                <a:schemeClr val="accent5">
                  <a:lumMod val="50000"/>
                </a:schemeClr>
              </a:solidFill>
            </a:endParaRPr>
          </a:p>
          <a:p>
            <a:r>
              <a:rPr lang="en-US" sz="1400" u="sng" dirty="0" smtClean="0">
                <a:solidFill>
                  <a:schemeClr val="accent5">
                    <a:lumMod val="50000"/>
                  </a:schemeClr>
                </a:solidFill>
              </a:rPr>
              <a:t>Indicators	</a:t>
            </a:r>
            <a:r>
              <a:rPr lang="en-US" sz="1400" dirty="0" smtClean="0">
                <a:solidFill>
                  <a:schemeClr val="accent5">
                    <a:lumMod val="50000"/>
                  </a:schemeClr>
                </a:solidFill>
              </a:rPr>
              <a:t> 		</a:t>
            </a:r>
            <a:r>
              <a:rPr lang="en-US" sz="1400" u="sng" dirty="0" smtClean="0">
                <a:solidFill>
                  <a:schemeClr val="accent5">
                    <a:lumMod val="50000"/>
                  </a:schemeClr>
                </a:solidFill>
              </a:rPr>
              <a:t>Methods/Sources</a:t>
            </a:r>
          </a:p>
          <a:p>
            <a:endParaRPr lang="en-US" sz="1400" dirty="0" smtClean="0"/>
          </a:p>
          <a:p>
            <a:pPr marL="228600" indent="-228600" defTabSz="547268" fontAlgn="auto">
              <a:spcBef>
                <a:spcPts val="400"/>
              </a:spcBef>
              <a:spcAft>
                <a:spcPts val="0"/>
              </a:spcAft>
              <a:tabLst>
                <a:tab pos="3200400" algn="l"/>
              </a:tabLst>
              <a:defRPr sz="1800" b="0" i="0" u="none" strike="noStrike" kern="0" cap="none" spc="0" baseline="0">
                <a:solidFill>
                  <a:srgbClr val="000000"/>
                </a:solidFill>
                <a:uFillTx/>
              </a:defRPr>
            </a:pPr>
            <a:r>
              <a:rPr lang="en-US" sz="1400" dirty="0" smtClean="0"/>
              <a:t>Number of participants in trainings	 	Training logs</a:t>
            </a:r>
          </a:p>
          <a:p>
            <a:pPr defTabSz="547268" fontAlgn="auto">
              <a:spcBef>
                <a:spcPts val="400"/>
              </a:spcBef>
              <a:spcAft>
                <a:spcPts val="0"/>
              </a:spcAft>
              <a:defRPr sz="1800" b="0" i="0" u="none" strike="noStrike" kern="0" cap="none" spc="0" baseline="0">
                <a:solidFill>
                  <a:srgbClr val="000000"/>
                </a:solidFill>
                <a:uFillTx/>
              </a:defRPr>
            </a:pPr>
            <a:r>
              <a:rPr lang="en-US" sz="1400" dirty="0" smtClean="0"/>
              <a:t>	 and rounds 				</a:t>
            </a:r>
          </a:p>
          <a:p>
            <a:pPr marL="225425" indent="-163513">
              <a:tabLst>
                <a:tab pos="3319463" algn="l"/>
              </a:tabLst>
            </a:pPr>
            <a:r>
              <a:rPr lang="en-US" sz="1400" b="0" dirty="0" smtClean="0"/>
              <a:t>Number of participants completing	Registration info series of trainings</a:t>
            </a:r>
            <a:r>
              <a:rPr lang="en-US" sz="1400" dirty="0" smtClean="0"/>
              <a:t>			</a:t>
            </a:r>
          </a:p>
          <a:p>
            <a:pPr defTabSz="547268" fontAlgn="auto">
              <a:spcBef>
                <a:spcPts val="400"/>
              </a:spcBef>
              <a:spcAft>
                <a:spcPts val="0"/>
              </a:spcAft>
              <a:defRPr sz="1800" b="0" i="0" u="none" strike="noStrike" kern="0" cap="none" spc="0" baseline="0">
                <a:solidFill>
                  <a:srgbClr val="000000"/>
                </a:solidFill>
                <a:uFillTx/>
              </a:defRPr>
            </a:pPr>
            <a:r>
              <a:rPr lang="en-US" sz="1400" dirty="0" smtClean="0"/>
              <a:t>Per cent participants by discipline</a:t>
            </a:r>
          </a:p>
          <a:p>
            <a:pPr defTabSz="547268" fontAlgn="auto">
              <a:spcBef>
                <a:spcPts val="400"/>
              </a:spcBef>
              <a:spcAft>
                <a:spcPts val="0"/>
              </a:spcAft>
              <a:defRPr sz="1800" b="0" i="0" u="none" strike="noStrike" kern="0" cap="none" spc="0" baseline="0">
                <a:solidFill>
                  <a:srgbClr val="000000"/>
                </a:solidFill>
                <a:uFillTx/>
              </a:defRPr>
            </a:pPr>
            <a:r>
              <a:rPr lang="en-US" sz="1400" dirty="0" smtClean="0"/>
              <a:t>Per cent participants by region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Education: </a:t>
            </a:r>
            <a:br>
              <a:rPr lang="en-US" dirty="0" smtClean="0"/>
            </a:br>
            <a:r>
              <a:rPr lang="en-US" dirty="0" smtClean="0"/>
              <a:t> Possible Methods</a:t>
            </a:r>
            <a:endParaRPr lang="en-US" dirty="0"/>
          </a:p>
        </p:txBody>
      </p:sp>
      <p:sp>
        <p:nvSpPr>
          <p:cNvPr id="3" name="Content Placeholder 2"/>
          <p:cNvSpPr>
            <a:spLocks noGrp="1"/>
          </p:cNvSpPr>
          <p:nvPr>
            <p:ph idx="1"/>
          </p:nvPr>
        </p:nvSpPr>
        <p:spPr/>
        <p:txBody>
          <a:bodyPr/>
          <a:lstStyle/>
          <a:p>
            <a:pPr algn="ctr" defTabSz="609722" fontAlgn="auto">
              <a:spcBef>
                <a:spcPts val="0"/>
              </a:spcBef>
              <a:spcAft>
                <a:spcPts val="0"/>
              </a:spcAft>
              <a:defRPr sz="1800" b="0" i="0" u="none" strike="noStrike" kern="0" cap="none" spc="0" baseline="0">
                <a:solidFill>
                  <a:srgbClr val="000000"/>
                </a:solidFill>
                <a:uFillTx/>
              </a:defRPr>
            </a:pPr>
            <a:r>
              <a:rPr lang="en-US" sz="1400" dirty="0" smtClean="0">
                <a:solidFill>
                  <a:srgbClr val="FF0000"/>
                </a:solidFill>
              </a:rPr>
              <a:t>Providers receive and use Tool Kits</a:t>
            </a:r>
          </a:p>
          <a:p>
            <a:pPr defTabSz="547268" fontAlgn="auto">
              <a:spcBef>
                <a:spcPts val="400"/>
              </a:spcBef>
              <a:spcAft>
                <a:spcPts val="0"/>
              </a:spcAft>
              <a:defRPr sz="1800" b="0" i="0" u="none" strike="noStrike" kern="0" cap="none" spc="0" baseline="0">
                <a:solidFill>
                  <a:srgbClr val="000000"/>
                </a:solidFill>
                <a:uFillTx/>
              </a:defRPr>
            </a:pPr>
            <a:endParaRPr lang="en-US" sz="1400" u="sng" dirty="0" smtClean="0">
              <a:solidFill>
                <a:schemeClr val="accent5">
                  <a:lumMod val="50000"/>
                </a:schemeClr>
              </a:solidFill>
            </a:endParaRPr>
          </a:p>
          <a:p>
            <a:r>
              <a:rPr lang="en-US" sz="1400" u="sng" dirty="0" smtClean="0">
                <a:solidFill>
                  <a:schemeClr val="accent5">
                    <a:lumMod val="50000"/>
                  </a:schemeClr>
                </a:solidFill>
              </a:rPr>
              <a:t>Indicators	</a:t>
            </a:r>
            <a:r>
              <a:rPr lang="en-US" sz="1400" dirty="0" smtClean="0">
                <a:solidFill>
                  <a:schemeClr val="accent5">
                    <a:lumMod val="50000"/>
                  </a:schemeClr>
                </a:solidFill>
              </a:rPr>
              <a:t> 		</a:t>
            </a:r>
            <a:r>
              <a:rPr lang="en-US" sz="1400" u="sng" dirty="0" smtClean="0">
                <a:solidFill>
                  <a:schemeClr val="accent5">
                    <a:lumMod val="50000"/>
                  </a:schemeClr>
                </a:solidFill>
              </a:rPr>
              <a:t>Methods/Sources</a:t>
            </a:r>
          </a:p>
          <a:p>
            <a:endParaRPr lang="en-US" sz="1400" b="0" dirty="0" smtClean="0"/>
          </a:p>
          <a:p>
            <a:pPr marL="228600" indent="-228600" defTabSz="547268" fontAlgn="auto">
              <a:spcBef>
                <a:spcPts val="400"/>
              </a:spcBef>
              <a:spcAft>
                <a:spcPts val="0"/>
              </a:spcAft>
              <a:defRPr sz="1800" b="0" i="0" u="none" strike="noStrike" kern="0" cap="none" spc="0" baseline="0">
                <a:solidFill>
                  <a:srgbClr val="000000"/>
                </a:solidFill>
                <a:uFillTx/>
              </a:defRPr>
            </a:pPr>
            <a:r>
              <a:rPr lang="en-US" sz="1400" b="0" dirty="0" smtClean="0"/>
              <a:t>Per cent providers who 		 Survey of providers</a:t>
            </a:r>
          </a:p>
          <a:p>
            <a:pPr marL="228600" indent="-228600" defTabSz="547268" fontAlgn="auto">
              <a:spcBef>
                <a:spcPts val="400"/>
              </a:spcBef>
              <a:spcAft>
                <a:spcPts val="0"/>
              </a:spcAft>
              <a:defRPr sz="1800" b="0" i="0" u="none" strike="noStrike" kern="0" cap="none" spc="0" baseline="0">
                <a:solidFill>
                  <a:srgbClr val="000000"/>
                </a:solidFill>
                <a:uFillTx/>
              </a:defRPr>
            </a:pPr>
            <a:r>
              <a:rPr lang="en-US" sz="1400" b="0" dirty="0" smtClean="0"/>
              <a:t>report use of toolkit</a:t>
            </a:r>
          </a:p>
          <a:p>
            <a:pPr marL="225425" indent="-163513"/>
            <a:r>
              <a:rPr lang="en-US" sz="1400" b="0" dirty="0" smtClean="0">
                <a:solidFill>
                  <a:schemeClr val="tx1"/>
                </a:solidFill>
              </a:rPr>
              <a:t>Number of “call-to-action” cards 	Analysis/count of call-to-action received from toolkit 		   cards</a:t>
            </a:r>
          </a:p>
          <a:p>
            <a:pPr marL="225425" indent="-163513"/>
            <a:r>
              <a:rPr lang="en-US" sz="1200"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Grp="1"/>
          </p:cNvSpPr>
          <p:nvPr>
            <p:ph type="title" idx="4294967295"/>
          </p:nvPr>
        </p:nvSpPr>
        <p:spPr>
          <a:xfrm>
            <a:off x="534987" y="381000"/>
            <a:ext cx="5184299" cy="427827"/>
          </a:xfrm>
        </p:spPr>
        <p:txBody>
          <a:bodyPr lIns="30486" rIns="27443" bIns="27443" anchor="t">
            <a:spAutoFit/>
          </a:bodyPr>
          <a:lstStyle/>
          <a:p>
            <a:pPr lvl="0"/>
            <a:r>
              <a:rPr lang="en-US" sz="2400" dirty="0"/>
              <a:t>What is an indicator?</a:t>
            </a:r>
          </a:p>
        </p:txBody>
      </p:sp>
      <p:sp>
        <p:nvSpPr>
          <p:cNvPr id="5" name="Rectangle 8"/>
          <p:cNvSpPr txBox="1">
            <a:spLocks noGrp="1"/>
          </p:cNvSpPr>
          <p:nvPr>
            <p:ph type="body" idx="4294967295"/>
          </p:nvPr>
        </p:nvSpPr>
        <p:spPr>
          <a:xfrm>
            <a:off x="687387" y="1524000"/>
            <a:ext cx="4700373" cy="792537"/>
          </a:xfrm>
        </p:spPr>
        <p:txBody>
          <a:bodyPr wrap="square">
            <a:spAutoFit/>
          </a:bodyPr>
          <a:lstStyle/>
          <a:p>
            <a:pPr lvl="0" indent="0">
              <a:lnSpc>
                <a:spcPts val="1900"/>
              </a:lnSpc>
              <a:spcBef>
                <a:spcPts val="0"/>
              </a:spcBef>
            </a:pPr>
            <a:r>
              <a:rPr lang="en-US" sz="1600" dirty="0">
                <a:solidFill>
                  <a:schemeClr val="accent1">
                    <a:lumMod val="50000"/>
                  </a:schemeClr>
                </a:solidFill>
              </a:rPr>
              <a:t>Specific, observable, and measurable characteristics that show progress towards a specified activity or outcome.</a:t>
            </a:r>
          </a:p>
        </p:txBody>
      </p:sp>
    </p:spTree>
  </p:cSld>
  <p:clrMapOvr>
    <a:masterClrMapping/>
  </p:clrMapOvr>
  <p:transition advTm="1700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254134" y="381001"/>
            <a:ext cx="5489258" cy="609600"/>
          </a:xfrm>
        </p:spPr>
        <p:txBody>
          <a:bodyPr/>
          <a:lstStyle/>
          <a:p>
            <a:pPr lvl="0" hangingPunct="1"/>
            <a:r>
              <a:rPr lang="en-US" dirty="0"/>
              <a:t>Mixed </a:t>
            </a:r>
            <a:r>
              <a:rPr lang="en-US" dirty="0" smtClean="0"/>
              <a:t>Methods: Definition</a:t>
            </a:r>
            <a:endParaRPr lang="en-US" dirty="0"/>
          </a:p>
        </p:txBody>
      </p:sp>
      <p:sp>
        <p:nvSpPr>
          <p:cNvPr id="3" name="Rectangle 3"/>
          <p:cNvSpPr txBox="1">
            <a:spLocks noGrp="1"/>
          </p:cNvSpPr>
          <p:nvPr>
            <p:ph idx="1"/>
          </p:nvPr>
        </p:nvSpPr>
        <p:spPr/>
        <p:txBody>
          <a:bodyPr/>
          <a:lstStyle/>
          <a:p>
            <a:pPr lvl="0" hangingPunct="1">
              <a:lnSpc>
                <a:spcPts val="1700"/>
              </a:lnSpc>
              <a:spcBef>
                <a:spcPts val="0"/>
              </a:spcBef>
            </a:pPr>
            <a:endParaRPr lang="en-US" sz="1600" dirty="0" smtClean="0">
              <a:cs typeface="Times New Roman" pitchFamily="18"/>
            </a:endParaRPr>
          </a:p>
          <a:p>
            <a:pPr lvl="0" indent="0" algn="ctr" hangingPunct="1">
              <a:lnSpc>
                <a:spcPts val="1900"/>
              </a:lnSpc>
              <a:spcBef>
                <a:spcPts val="0"/>
              </a:spcBef>
            </a:pPr>
            <a:r>
              <a:rPr lang="en-US" sz="1600" dirty="0" smtClean="0">
                <a:cs typeface="Times New Roman" pitchFamily="18"/>
              </a:rPr>
              <a:t>A combination </a:t>
            </a:r>
            <a:r>
              <a:rPr lang="en-US" sz="1600" dirty="0">
                <a:cs typeface="Times New Roman" pitchFamily="18"/>
              </a:rPr>
              <a:t>of methods that has </a:t>
            </a:r>
            <a:endParaRPr lang="en-US" sz="1600" dirty="0" smtClean="0">
              <a:cs typeface="Times New Roman" pitchFamily="18"/>
            </a:endParaRPr>
          </a:p>
          <a:p>
            <a:pPr lvl="0" indent="0" algn="ctr" hangingPunct="1">
              <a:lnSpc>
                <a:spcPts val="1900"/>
              </a:lnSpc>
              <a:spcBef>
                <a:spcPts val="0"/>
              </a:spcBef>
            </a:pPr>
            <a:r>
              <a:rPr lang="en-US" sz="1600" i="1" dirty="0" smtClean="0">
                <a:solidFill>
                  <a:schemeClr val="accent5">
                    <a:lumMod val="50000"/>
                  </a:schemeClr>
                </a:solidFill>
                <a:cs typeface="Times New Roman" pitchFamily="18"/>
              </a:rPr>
              <a:t>complementary </a:t>
            </a:r>
            <a:r>
              <a:rPr lang="en-US" sz="1600" i="1" dirty="0">
                <a:solidFill>
                  <a:schemeClr val="accent5">
                    <a:lumMod val="50000"/>
                  </a:schemeClr>
                </a:solidFill>
                <a:cs typeface="Times New Roman" pitchFamily="18"/>
              </a:rPr>
              <a:t>strengths</a:t>
            </a:r>
            <a:r>
              <a:rPr lang="en-US" sz="1600" dirty="0">
                <a:cs typeface="Times New Roman" pitchFamily="18"/>
              </a:rPr>
              <a:t> and </a:t>
            </a:r>
            <a:endParaRPr lang="en-US" sz="1600" dirty="0" smtClean="0">
              <a:cs typeface="Times New Roman" pitchFamily="18"/>
            </a:endParaRPr>
          </a:p>
          <a:p>
            <a:pPr lvl="0" indent="0" algn="ctr" hangingPunct="1">
              <a:lnSpc>
                <a:spcPts val="1900"/>
              </a:lnSpc>
              <a:spcBef>
                <a:spcPts val="0"/>
              </a:spcBef>
            </a:pPr>
            <a:r>
              <a:rPr lang="en-US" sz="1600" i="1" dirty="0" smtClean="0">
                <a:solidFill>
                  <a:schemeClr val="accent5">
                    <a:lumMod val="50000"/>
                  </a:schemeClr>
                </a:solidFill>
                <a:cs typeface="Times New Roman" pitchFamily="18"/>
              </a:rPr>
              <a:t>non-overlapping </a:t>
            </a:r>
            <a:r>
              <a:rPr lang="en-US" sz="1600" i="1" dirty="0">
                <a:solidFill>
                  <a:schemeClr val="accent5">
                    <a:lumMod val="50000"/>
                  </a:schemeClr>
                </a:solidFill>
                <a:cs typeface="Times New Roman" pitchFamily="18"/>
              </a:rPr>
              <a:t>weaknesses</a:t>
            </a:r>
            <a:r>
              <a:rPr lang="en-US" sz="1600" dirty="0" smtClean="0">
                <a:solidFill>
                  <a:schemeClr val="accent5">
                    <a:lumMod val="50000"/>
                  </a:schemeClr>
                </a:solidFill>
                <a:cs typeface="Times New Roman" pitchFamily="18"/>
              </a:rPr>
              <a:t>.</a:t>
            </a:r>
          </a:p>
          <a:p>
            <a:pPr lvl="0" indent="0" algn="ctr" hangingPunct="1">
              <a:lnSpc>
                <a:spcPts val="1900"/>
              </a:lnSpc>
              <a:spcBef>
                <a:spcPts val="0"/>
              </a:spcBef>
            </a:pPr>
            <a:endParaRPr lang="en-US" sz="1600" dirty="0" smtClean="0">
              <a:solidFill>
                <a:schemeClr val="accent5">
                  <a:lumMod val="50000"/>
                </a:schemeClr>
              </a:solidFill>
              <a:cs typeface="Times New Roman" pitchFamily="18"/>
            </a:endParaRPr>
          </a:p>
          <a:p>
            <a:pPr lvl="0" indent="0" algn="ctr" hangingPunct="1">
              <a:lnSpc>
                <a:spcPts val="1900"/>
              </a:lnSpc>
              <a:spcBef>
                <a:spcPts val="0"/>
              </a:spcBef>
            </a:pPr>
            <a:r>
              <a:rPr lang="en-US" sz="1600" dirty="0" smtClean="0">
                <a:cs typeface="Times New Roman" pitchFamily="18"/>
              </a:rPr>
              <a:t>The purpose is to </a:t>
            </a:r>
          </a:p>
          <a:p>
            <a:pPr lvl="0" indent="0" algn="ctr" hangingPunct="1">
              <a:lnSpc>
                <a:spcPts val="1900"/>
              </a:lnSpc>
              <a:spcBef>
                <a:spcPts val="0"/>
              </a:spcBef>
            </a:pPr>
            <a:r>
              <a:rPr lang="en-US" sz="1600" i="1" dirty="0" smtClean="0">
                <a:solidFill>
                  <a:schemeClr val="accent5">
                    <a:lumMod val="50000"/>
                  </a:schemeClr>
                </a:solidFill>
                <a:cs typeface="Times New Roman" pitchFamily="18"/>
              </a:rPr>
              <a:t>supplement </a:t>
            </a:r>
            <a:r>
              <a:rPr lang="en-US" sz="1600" dirty="0" smtClean="0">
                <a:cs typeface="Times New Roman" pitchFamily="18"/>
              </a:rPr>
              <a:t>or</a:t>
            </a:r>
            <a:r>
              <a:rPr lang="en-US" sz="1600" dirty="0" smtClean="0">
                <a:solidFill>
                  <a:schemeClr val="accent5">
                    <a:lumMod val="50000"/>
                  </a:schemeClr>
                </a:solidFill>
                <a:cs typeface="Times New Roman" pitchFamily="18"/>
              </a:rPr>
              <a:t> </a:t>
            </a:r>
            <a:r>
              <a:rPr lang="en-US" sz="1600" i="1" dirty="0" smtClean="0">
                <a:solidFill>
                  <a:schemeClr val="accent5">
                    <a:lumMod val="50000"/>
                  </a:schemeClr>
                </a:solidFill>
                <a:cs typeface="Times New Roman" pitchFamily="18"/>
              </a:rPr>
              <a:t>complement</a:t>
            </a:r>
            <a:r>
              <a:rPr lang="en-US" sz="1600" dirty="0" smtClean="0">
                <a:solidFill>
                  <a:schemeClr val="accent5">
                    <a:lumMod val="50000"/>
                  </a:schemeClr>
                </a:solidFill>
                <a:cs typeface="Times New Roman" pitchFamily="18"/>
              </a:rPr>
              <a:t> </a:t>
            </a:r>
          </a:p>
          <a:p>
            <a:pPr lvl="0" indent="0" algn="ctr" hangingPunct="1">
              <a:lnSpc>
                <a:spcPts val="1900"/>
              </a:lnSpc>
              <a:spcBef>
                <a:spcPts val="0"/>
              </a:spcBef>
            </a:pPr>
            <a:r>
              <a:rPr lang="en-US" sz="1600" dirty="0" smtClean="0">
                <a:cs typeface="Times New Roman" pitchFamily="18"/>
              </a:rPr>
              <a:t>the validity and reliability of the information. </a:t>
            </a:r>
            <a:endParaRPr lang="en-US" sz="1600" dirty="0"/>
          </a:p>
          <a:p>
            <a:pPr>
              <a:spcBef>
                <a:spcPts val="467"/>
              </a:spcBef>
            </a:pPr>
            <a:endParaRPr lang="en-US" sz="1900" dirty="0"/>
          </a:p>
        </p:txBody>
      </p:sp>
    </p:spTree>
  </p:cSld>
  <p:clrMapOvr>
    <a:masterClrMapping/>
  </p:clrMapOvr>
  <p:transition advTm="3600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57438" y="304800"/>
            <a:ext cx="5184299" cy="609600"/>
          </a:xfrm>
        </p:spPr>
        <p:txBody>
          <a:bodyPr/>
          <a:lstStyle/>
          <a:p>
            <a:pPr lvl="0" hangingPunct="1"/>
            <a:r>
              <a:rPr lang="en-US" dirty="0"/>
              <a:t>Why Mixed Methods?</a:t>
            </a:r>
          </a:p>
        </p:txBody>
      </p:sp>
      <p:sp>
        <p:nvSpPr>
          <p:cNvPr id="3" name="Rectangle 3"/>
          <p:cNvSpPr txBox="1">
            <a:spLocks noGrp="1"/>
          </p:cNvSpPr>
          <p:nvPr>
            <p:ph idx="1"/>
          </p:nvPr>
        </p:nvSpPr>
        <p:spPr>
          <a:xfrm>
            <a:off x="304959" y="1066800"/>
            <a:ext cx="5489258" cy="2844802"/>
          </a:xfrm>
        </p:spPr>
        <p:txBody>
          <a:bodyPr/>
          <a:lstStyle/>
          <a:p>
            <a:pPr lvl="0" algn="ctr" hangingPunct="1">
              <a:lnSpc>
                <a:spcPts val="1700"/>
              </a:lnSpc>
              <a:spcBef>
                <a:spcPts val="0"/>
              </a:spcBef>
            </a:pPr>
            <a:r>
              <a:rPr lang="en-US" sz="1600" dirty="0" smtClean="0"/>
              <a:t>“The Cs and the Es”</a:t>
            </a:r>
          </a:p>
          <a:p>
            <a:pPr lvl="0" hangingPunct="1">
              <a:lnSpc>
                <a:spcPts val="1700"/>
              </a:lnSpc>
              <a:spcBef>
                <a:spcPts val="0"/>
              </a:spcBef>
            </a:pPr>
            <a:endParaRPr lang="en-US" sz="1600" b="1" i="1" u="sng" dirty="0" smtClean="0"/>
          </a:p>
          <a:p>
            <a:pPr lvl="0" hangingPunct="1">
              <a:lnSpc>
                <a:spcPts val="1800"/>
              </a:lnSpc>
              <a:spcBef>
                <a:spcPts val="0"/>
              </a:spcBef>
            </a:pPr>
            <a:r>
              <a:rPr lang="en-US" sz="1600" b="1" i="1" u="sng" dirty="0" smtClean="0">
                <a:solidFill>
                  <a:schemeClr val="accent5">
                    <a:lumMod val="50000"/>
                  </a:schemeClr>
                </a:solidFill>
              </a:rPr>
              <a:t>C</a:t>
            </a:r>
            <a:r>
              <a:rPr lang="en-US" sz="1600" b="1" i="1" dirty="0" smtClean="0">
                <a:solidFill>
                  <a:schemeClr val="accent5">
                    <a:lumMod val="50000"/>
                  </a:schemeClr>
                </a:solidFill>
              </a:rPr>
              <a:t>orroboration </a:t>
            </a:r>
            <a:r>
              <a:rPr lang="en-US" sz="1600" b="1" i="1" dirty="0">
                <a:solidFill>
                  <a:schemeClr val="accent5">
                    <a:lumMod val="50000"/>
                  </a:schemeClr>
                </a:solidFill>
              </a:rPr>
              <a:t>and </a:t>
            </a:r>
            <a:r>
              <a:rPr lang="en-US" sz="1600" b="1" i="1" u="sng" dirty="0" smtClean="0">
                <a:solidFill>
                  <a:schemeClr val="accent5">
                    <a:lumMod val="50000"/>
                  </a:schemeClr>
                </a:solidFill>
              </a:rPr>
              <a:t>C</a:t>
            </a:r>
            <a:r>
              <a:rPr lang="en-US" sz="1600" b="1" i="1" dirty="0" smtClean="0">
                <a:solidFill>
                  <a:schemeClr val="accent5">
                    <a:lumMod val="50000"/>
                  </a:schemeClr>
                </a:solidFill>
              </a:rPr>
              <a:t>larification</a:t>
            </a:r>
          </a:p>
          <a:p>
            <a:pPr marL="463550" lvl="1" indent="-231775">
              <a:lnSpc>
                <a:spcPts val="1800"/>
              </a:lnSpc>
              <a:spcBef>
                <a:spcPts val="0"/>
              </a:spcBef>
            </a:pPr>
            <a:r>
              <a:rPr lang="en-US" sz="1600" dirty="0" smtClean="0"/>
              <a:t>understanding </a:t>
            </a:r>
            <a:r>
              <a:rPr lang="en-US" sz="1600" dirty="0"/>
              <a:t>more defensibly, validly, </a:t>
            </a:r>
            <a:r>
              <a:rPr lang="en-US" sz="1600" dirty="0" smtClean="0"/>
              <a:t>credibly</a:t>
            </a:r>
          </a:p>
          <a:p>
            <a:pPr marL="463550" lvl="1" indent="-231775">
              <a:lnSpc>
                <a:spcPts val="1800"/>
              </a:lnSpc>
              <a:spcBef>
                <a:spcPts val="0"/>
              </a:spcBef>
            </a:pPr>
            <a:r>
              <a:rPr lang="en-US" sz="1600" dirty="0" smtClean="0"/>
              <a:t>”triangulation”</a:t>
            </a:r>
          </a:p>
          <a:p>
            <a:pPr marL="463550" lvl="1" indent="-231775">
              <a:lnSpc>
                <a:spcPts val="1800"/>
              </a:lnSpc>
              <a:spcBef>
                <a:spcPts val="0"/>
              </a:spcBef>
            </a:pPr>
            <a:endParaRPr lang="en-US" sz="1600" dirty="0" smtClean="0"/>
          </a:p>
          <a:p>
            <a:pPr marL="3221" indent="-231775">
              <a:lnSpc>
                <a:spcPts val="1800"/>
              </a:lnSpc>
              <a:spcBef>
                <a:spcPts val="0"/>
              </a:spcBef>
            </a:pPr>
            <a:r>
              <a:rPr lang="en-US" sz="1600" u="sng" dirty="0" smtClean="0">
                <a:solidFill>
                  <a:schemeClr val="accent5">
                    <a:lumMod val="50000"/>
                  </a:schemeClr>
                </a:solidFill>
              </a:rPr>
              <a:t>E</a:t>
            </a:r>
            <a:r>
              <a:rPr lang="en-US" sz="1600" dirty="0" smtClean="0">
                <a:solidFill>
                  <a:schemeClr val="accent5">
                    <a:lumMod val="50000"/>
                  </a:schemeClr>
                </a:solidFill>
              </a:rPr>
              <a:t>xplanation and </a:t>
            </a:r>
            <a:r>
              <a:rPr lang="en-US" sz="1600" u="sng" dirty="0" smtClean="0">
                <a:solidFill>
                  <a:schemeClr val="accent5">
                    <a:lumMod val="50000"/>
                  </a:schemeClr>
                </a:solidFill>
              </a:rPr>
              <a:t>E</a:t>
            </a:r>
            <a:r>
              <a:rPr lang="en-US" sz="1600" dirty="0" smtClean="0">
                <a:solidFill>
                  <a:schemeClr val="accent5">
                    <a:lumMod val="50000"/>
                  </a:schemeClr>
                </a:solidFill>
              </a:rPr>
              <a:t>xploration </a:t>
            </a:r>
          </a:p>
          <a:p>
            <a:pPr marL="463550" lvl="1" indent="-231775">
              <a:lnSpc>
                <a:spcPts val="1800"/>
              </a:lnSpc>
              <a:spcBef>
                <a:spcPts val="0"/>
              </a:spcBef>
            </a:pPr>
            <a:r>
              <a:rPr lang="en-US" sz="1600" dirty="0" smtClean="0"/>
              <a:t>understanding more clearly</a:t>
            </a:r>
          </a:p>
          <a:p>
            <a:pPr marL="463550" lvl="1" indent="-231775">
              <a:lnSpc>
                <a:spcPts val="1800"/>
              </a:lnSpc>
              <a:spcBef>
                <a:spcPts val="0"/>
              </a:spcBef>
            </a:pPr>
            <a:r>
              <a:rPr lang="en-US" sz="1600" dirty="0" smtClean="0"/>
              <a:t>understanding the “why” behind the “what”</a:t>
            </a:r>
          </a:p>
          <a:p>
            <a:pPr marL="463550" lvl="1" indent="-231775">
              <a:lnSpc>
                <a:spcPts val="1700"/>
              </a:lnSpc>
              <a:spcBef>
                <a:spcPts val="0"/>
              </a:spcBef>
            </a:pPr>
            <a:endParaRPr lang="en-US" sz="1600" dirty="0"/>
          </a:p>
          <a:p>
            <a:pPr marL="0" indent="0">
              <a:lnSpc>
                <a:spcPts val="1700"/>
              </a:lnSpc>
              <a:spcBef>
                <a:spcPts val="0"/>
              </a:spcBef>
            </a:pPr>
            <a:endParaRPr lang="en-US" sz="1600" dirty="0"/>
          </a:p>
          <a:p>
            <a:pPr lvl="0" hangingPunct="1">
              <a:lnSpc>
                <a:spcPct val="90000"/>
              </a:lnSpc>
            </a:pPr>
            <a:endParaRPr lang="en-US" dirty="0"/>
          </a:p>
        </p:txBody>
      </p:sp>
    </p:spTree>
  </p:cSld>
  <p:clrMapOvr>
    <a:masterClrMapping/>
  </p:clrMapOvr>
  <p:transition advTm="5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p:txBody>
          <a:bodyPr/>
          <a:lstStyle/>
          <a:p>
            <a:pPr lvl="0"/>
            <a:r>
              <a:rPr lang="en-US" dirty="0"/>
              <a:t>Why Indicators?</a:t>
            </a:r>
          </a:p>
        </p:txBody>
      </p:sp>
      <p:sp>
        <p:nvSpPr>
          <p:cNvPr id="4" name="Rectangle 3"/>
          <p:cNvSpPr txBox="1">
            <a:spLocks noGrp="1"/>
          </p:cNvSpPr>
          <p:nvPr>
            <p:ph idx="1"/>
          </p:nvPr>
        </p:nvSpPr>
        <p:spPr>
          <a:xfrm>
            <a:off x="478614" y="1032931"/>
            <a:ext cx="4704573" cy="2243669"/>
          </a:xfrm>
        </p:spPr>
        <p:txBody>
          <a:bodyPr/>
          <a:lstStyle/>
          <a:p>
            <a:pPr>
              <a:lnSpc>
                <a:spcPts val="1900"/>
              </a:lnSpc>
              <a:spcBef>
                <a:spcPts val="0"/>
              </a:spcBef>
              <a:spcAft>
                <a:spcPts val="600"/>
              </a:spcAft>
              <a:buClr>
                <a:schemeClr val="accent5">
                  <a:lumMod val="50000"/>
                </a:schemeClr>
              </a:buClr>
              <a:buSzPct val="150000"/>
              <a:buFont typeface="Wingdings" pitchFamily="2" charset="2"/>
              <a:buChar char="ü"/>
            </a:pPr>
            <a:r>
              <a:rPr lang="en-US" sz="1600" dirty="0" smtClean="0"/>
              <a:t>“Gray” area between abstract concepts framed in evaluation questions and methods/sources of data collection</a:t>
            </a:r>
          </a:p>
          <a:p>
            <a:pPr>
              <a:lnSpc>
                <a:spcPts val="1900"/>
              </a:lnSpc>
              <a:spcBef>
                <a:spcPts val="0"/>
              </a:spcBef>
              <a:spcAft>
                <a:spcPts val="600"/>
              </a:spcAft>
              <a:buClr>
                <a:schemeClr val="accent5">
                  <a:lumMod val="50000"/>
                </a:schemeClr>
              </a:buClr>
              <a:buSzPct val="150000"/>
              <a:buFont typeface="Wingdings" pitchFamily="2" charset="2"/>
              <a:buChar char="ü"/>
            </a:pPr>
            <a:r>
              <a:rPr lang="en-US" sz="1600" dirty="0" smtClean="0"/>
              <a:t>Indicators “operationalize” – restate abstract concepts in a tangible way</a:t>
            </a:r>
          </a:p>
          <a:p>
            <a:pPr>
              <a:lnSpc>
                <a:spcPts val="1900"/>
              </a:lnSpc>
              <a:spcBef>
                <a:spcPts val="0"/>
              </a:spcBef>
              <a:spcAft>
                <a:spcPts val="600"/>
              </a:spcAft>
              <a:buClr>
                <a:schemeClr val="accent5">
                  <a:lumMod val="50000"/>
                </a:schemeClr>
              </a:buClr>
              <a:buSzPct val="150000"/>
              <a:buFont typeface="Wingdings" pitchFamily="2" charset="2"/>
              <a:buChar char="ü"/>
            </a:pPr>
            <a:r>
              <a:rPr lang="en-US" sz="1600" dirty="0" smtClean="0"/>
              <a:t>Tangible indicators help find/match appropriate data sources/methods</a:t>
            </a:r>
          </a:p>
          <a:p>
            <a:pPr>
              <a:lnSpc>
                <a:spcPts val="1900"/>
              </a:lnSpc>
              <a:spcBef>
                <a:spcPts val="0"/>
              </a:spcBef>
              <a:spcAft>
                <a:spcPts val="600"/>
              </a:spcAft>
              <a:buClr>
                <a:schemeClr val="accent5">
                  <a:lumMod val="50000"/>
                </a:schemeClr>
              </a:buClr>
              <a:buSzPct val="150000"/>
              <a:buFont typeface="Wingdings" pitchFamily="2" charset="2"/>
              <a:buChar char="ü"/>
            </a:pPr>
            <a:r>
              <a:rPr lang="en-US" sz="1600" dirty="0" smtClean="0"/>
              <a:t>May, but need not, be S-M-A-R-T objectives</a:t>
            </a:r>
          </a:p>
          <a:p>
            <a:pPr>
              <a:lnSpc>
                <a:spcPct val="90000"/>
              </a:lnSpc>
              <a:spcBef>
                <a:spcPts val="600"/>
              </a:spcBef>
            </a:pPr>
            <a:endParaRPr lang="en-US" sz="2400" dirty="0"/>
          </a:p>
        </p:txBody>
      </p:sp>
    </p:spTree>
  </p:cSld>
  <p:clrMapOvr>
    <a:masterClrMapping/>
  </p:clrMapOvr>
  <p:transition advTm="92000">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txBox="1">
            <a:spLocks noGrp="1"/>
          </p:cNvSpPr>
          <p:nvPr>
            <p:ph type="title" idx="4294967295"/>
          </p:nvPr>
        </p:nvSpPr>
        <p:spPr>
          <a:xfrm>
            <a:off x="304959" y="304801"/>
            <a:ext cx="5489258" cy="427827"/>
          </a:xfrm>
        </p:spPr>
        <p:txBody>
          <a:bodyPr lIns="30486" rIns="27443" bIns="27443" anchor="t">
            <a:spAutoFit/>
          </a:bodyPr>
          <a:lstStyle/>
          <a:p>
            <a:pPr lvl="0"/>
            <a:r>
              <a:rPr lang="en-US" sz="2400" dirty="0"/>
              <a:t>Selecting Good Indicators</a:t>
            </a:r>
          </a:p>
        </p:txBody>
      </p:sp>
      <p:sp>
        <p:nvSpPr>
          <p:cNvPr id="5" name="Rectangle 18"/>
          <p:cNvSpPr txBox="1">
            <a:spLocks noGrp="1"/>
          </p:cNvSpPr>
          <p:nvPr>
            <p:ph type="body" idx="4294967295"/>
          </p:nvPr>
        </p:nvSpPr>
        <p:spPr>
          <a:xfrm>
            <a:off x="306387" y="990600"/>
            <a:ext cx="5029200" cy="1190081"/>
          </a:xfrm>
        </p:spPr>
        <p:txBody>
          <a:bodyPr wrap="square">
            <a:spAutoFit/>
          </a:bodyPr>
          <a:lstStyle/>
          <a:p>
            <a:pPr marL="231775" indent="-231775">
              <a:lnSpc>
                <a:spcPts val="1900"/>
              </a:lnSpc>
              <a:spcBef>
                <a:spcPts val="600"/>
              </a:spcBef>
              <a:buClr>
                <a:schemeClr val="accent5">
                  <a:lumMod val="50000"/>
                </a:schemeClr>
              </a:buClr>
              <a:buSzPct val="150000"/>
            </a:pPr>
            <a:r>
              <a:rPr lang="en-US" sz="1600" dirty="0" smtClean="0">
                <a:solidFill>
                  <a:schemeClr val="accent5">
                    <a:lumMod val="50000"/>
                  </a:schemeClr>
                </a:solidFill>
              </a:rPr>
              <a:t>1. Construct Validity</a:t>
            </a:r>
          </a:p>
          <a:p>
            <a:pPr marL="498528" lvl="1" indent="-231775">
              <a:lnSpc>
                <a:spcPts val="1900"/>
              </a:lnSpc>
              <a:spcBef>
                <a:spcPts val="600"/>
              </a:spcBef>
              <a:buClr>
                <a:schemeClr val="accent5">
                  <a:lumMod val="50000"/>
                </a:schemeClr>
              </a:buClr>
            </a:pPr>
            <a:r>
              <a:rPr lang="en-US" sz="1600" dirty="0" smtClean="0">
                <a:solidFill>
                  <a:schemeClr val="tx2"/>
                </a:solidFill>
              </a:rPr>
              <a:t>The indicator measures an </a:t>
            </a:r>
            <a:r>
              <a:rPr lang="en-US" sz="1600" i="1" dirty="0" smtClean="0">
                <a:solidFill>
                  <a:schemeClr val="accent5">
                    <a:lumMod val="50000"/>
                  </a:schemeClr>
                </a:solidFill>
              </a:rPr>
              <a:t>important dimension</a:t>
            </a:r>
            <a:r>
              <a:rPr lang="en-US" sz="1600" dirty="0" smtClean="0">
                <a:solidFill>
                  <a:schemeClr val="tx2"/>
                </a:solidFill>
              </a:rPr>
              <a:t> of the activity or outcome.</a:t>
            </a:r>
          </a:p>
          <a:p>
            <a:pPr marL="498528" lvl="1" indent="-231775">
              <a:lnSpc>
                <a:spcPts val="1900"/>
              </a:lnSpc>
              <a:spcBef>
                <a:spcPts val="600"/>
              </a:spcBef>
              <a:buClr>
                <a:schemeClr val="accent5">
                  <a:lumMod val="50000"/>
                </a:schemeClr>
              </a:buClr>
            </a:pPr>
            <a:r>
              <a:rPr lang="en-US" sz="1600" dirty="0" smtClean="0">
                <a:solidFill>
                  <a:schemeClr val="tx2"/>
                </a:solidFill>
              </a:rPr>
              <a:t>i.e., measure “quality” or “timeliness”.</a:t>
            </a:r>
          </a:p>
        </p:txBody>
      </p:sp>
    </p:spTree>
  </p:cSld>
  <p:clrMapOvr>
    <a:masterClrMapping/>
  </p:clrMapOvr>
  <p:transition advTm="59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txBox="1">
            <a:spLocks noGrp="1"/>
          </p:cNvSpPr>
          <p:nvPr>
            <p:ph type="title" idx="4294967295"/>
          </p:nvPr>
        </p:nvSpPr>
        <p:spPr>
          <a:xfrm>
            <a:off x="304959" y="304801"/>
            <a:ext cx="5489258" cy="427827"/>
          </a:xfrm>
        </p:spPr>
        <p:txBody>
          <a:bodyPr lIns="30486" rIns="27443" bIns="27443" anchor="t">
            <a:spAutoFit/>
          </a:bodyPr>
          <a:lstStyle/>
          <a:p>
            <a:pPr lvl="0"/>
            <a:r>
              <a:rPr lang="en-US" sz="2400" dirty="0"/>
              <a:t>Selecting Good Indicators</a:t>
            </a:r>
          </a:p>
        </p:txBody>
      </p:sp>
      <p:sp>
        <p:nvSpPr>
          <p:cNvPr id="5" name="Rectangle 18"/>
          <p:cNvSpPr txBox="1">
            <a:spLocks noGrp="1"/>
          </p:cNvSpPr>
          <p:nvPr>
            <p:ph type="body" idx="4294967295"/>
          </p:nvPr>
        </p:nvSpPr>
        <p:spPr>
          <a:xfrm>
            <a:off x="306387" y="990600"/>
            <a:ext cx="5029200" cy="2318596"/>
          </a:xfrm>
        </p:spPr>
        <p:txBody>
          <a:bodyPr wrap="square">
            <a:spAutoFit/>
          </a:bodyPr>
          <a:lstStyle/>
          <a:p>
            <a:pPr marL="231775" indent="-228600">
              <a:lnSpc>
                <a:spcPts val="1900"/>
              </a:lnSpc>
              <a:spcBef>
                <a:spcPts val="600"/>
              </a:spcBef>
              <a:buClr>
                <a:schemeClr val="accent5">
                  <a:lumMod val="50000"/>
                </a:schemeClr>
              </a:buClr>
              <a:buSzPct val="150000"/>
            </a:pPr>
            <a:r>
              <a:rPr lang="en-US" sz="1600" dirty="0" smtClean="0">
                <a:solidFill>
                  <a:schemeClr val="accent5">
                    <a:lumMod val="50000"/>
                  </a:schemeClr>
                </a:solidFill>
              </a:rPr>
              <a:t>2. Measure </a:t>
            </a:r>
            <a:r>
              <a:rPr lang="en-US" sz="1600" dirty="0">
                <a:solidFill>
                  <a:schemeClr val="accent5">
                    <a:lumMod val="50000"/>
                  </a:schemeClr>
                </a:solidFill>
              </a:rPr>
              <a:t>the </a:t>
            </a:r>
            <a:r>
              <a:rPr lang="en-US" sz="1600" dirty="0" smtClean="0">
                <a:solidFill>
                  <a:schemeClr val="accent5">
                    <a:lumMod val="50000"/>
                  </a:schemeClr>
                </a:solidFill>
              </a:rPr>
              <a:t>activity or outcome </a:t>
            </a:r>
            <a:r>
              <a:rPr lang="en-US" sz="1600" dirty="0">
                <a:solidFill>
                  <a:schemeClr val="accent5">
                    <a:lumMod val="50000"/>
                  </a:schemeClr>
                </a:solidFill>
              </a:rPr>
              <a:t>itself, NOT the “fruits” or “so what” of the </a:t>
            </a:r>
            <a:r>
              <a:rPr lang="en-US" sz="1600" dirty="0" smtClean="0">
                <a:solidFill>
                  <a:schemeClr val="accent5">
                    <a:lumMod val="50000"/>
                  </a:schemeClr>
                </a:solidFill>
              </a:rPr>
              <a:t>activity or outcome.</a:t>
            </a:r>
          </a:p>
          <a:p>
            <a:pPr marL="231775" indent="0">
              <a:lnSpc>
                <a:spcPts val="1900"/>
              </a:lnSpc>
              <a:spcBef>
                <a:spcPts val="1200"/>
              </a:spcBef>
              <a:buClr>
                <a:schemeClr val="accent5">
                  <a:lumMod val="50000"/>
                </a:schemeClr>
              </a:buClr>
            </a:pPr>
            <a:r>
              <a:rPr lang="en-US" sz="1600" dirty="0" smtClean="0">
                <a:solidFill>
                  <a:schemeClr val="tx2"/>
                </a:solidFill>
              </a:rPr>
              <a:t>For example: What constitutes a measure of good training?</a:t>
            </a:r>
          </a:p>
          <a:p>
            <a:pPr marL="498528" lvl="1" indent="-231775">
              <a:lnSpc>
                <a:spcPts val="1900"/>
              </a:lnSpc>
              <a:spcBef>
                <a:spcPts val="600"/>
              </a:spcBef>
              <a:buClr>
                <a:schemeClr val="accent5">
                  <a:lumMod val="50000"/>
                </a:schemeClr>
              </a:buClr>
            </a:pPr>
            <a:r>
              <a:rPr lang="en-US" sz="1600" dirty="0" smtClean="0">
                <a:solidFill>
                  <a:schemeClr val="tx2"/>
                </a:solidFill>
              </a:rPr>
              <a:t>“Successful  training implementation” is an indicator  for good training.</a:t>
            </a:r>
          </a:p>
          <a:p>
            <a:pPr marL="498528" lvl="1" indent="-231775">
              <a:lnSpc>
                <a:spcPts val="1900"/>
              </a:lnSpc>
              <a:spcBef>
                <a:spcPts val="600"/>
              </a:spcBef>
              <a:buClr>
                <a:schemeClr val="accent5">
                  <a:lumMod val="50000"/>
                </a:schemeClr>
              </a:buClr>
            </a:pPr>
            <a:r>
              <a:rPr lang="en-US" sz="1600" dirty="0" smtClean="0">
                <a:solidFill>
                  <a:schemeClr val="tx2"/>
                </a:solidFill>
              </a:rPr>
              <a:t>“Did participants learn something?” is a fruit of good training.</a:t>
            </a:r>
            <a:endParaRPr lang="en-US" sz="1600" dirty="0">
              <a:solidFill>
                <a:schemeClr val="tx2"/>
              </a:solidFill>
            </a:endParaRPr>
          </a:p>
        </p:txBody>
      </p:sp>
    </p:spTree>
  </p:cSld>
  <p:clrMapOvr>
    <a:masterClrMapping/>
  </p:clrMapOvr>
  <p:transition advTm="59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txBox="1">
            <a:spLocks noGrp="1"/>
          </p:cNvSpPr>
          <p:nvPr>
            <p:ph type="title" idx="4294967295"/>
          </p:nvPr>
        </p:nvSpPr>
        <p:spPr>
          <a:xfrm>
            <a:off x="304959" y="304801"/>
            <a:ext cx="5489258" cy="427827"/>
          </a:xfrm>
        </p:spPr>
        <p:txBody>
          <a:bodyPr lIns="30486" rIns="27443" bIns="27443" anchor="t">
            <a:spAutoFit/>
          </a:bodyPr>
          <a:lstStyle/>
          <a:p>
            <a:pPr lvl="0"/>
            <a:r>
              <a:rPr lang="en-US" sz="2400" dirty="0"/>
              <a:t>Selecting Good Indicators</a:t>
            </a:r>
          </a:p>
        </p:txBody>
      </p:sp>
      <p:sp>
        <p:nvSpPr>
          <p:cNvPr id="5" name="Rectangle 18"/>
          <p:cNvSpPr txBox="1">
            <a:spLocks noGrp="1"/>
          </p:cNvSpPr>
          <p:nvPr>
            <p:ph type="body" idx="4294967295"/>
          </p:nvPr>
        </p:nvSpPr>
        <p:spPr>
          <a:xfrm>
            <a:off x="306387" y="990600"/>
            <a:ext cx="5029200" cy="1677394"/>
          </a:xfrm>
        </p:spPr>
        <p:txBody>
          <a:bodyPr wrap="square">
            <a:spAutoFit/>
          </a:bodyPr>
          <a:lstStyle/>
          <a:p>
            <a:pPr marL="231775" indent="-231775">
              <a:lnSpc>
                <a:spcPts val="1900"/>
              </a:lnSpc>
              <a:spcBef>
                <a:spcPts val="600"/>
              </a:spcBef>
              <a:buClr>
                <a:schemeClr val="accent5">
                  <a:lumMod val="50000"/>
                </a:schemeClr>
              </a:buClr>
              <a:buSzPct val="150000"/>
            </a:pPr>
            <a:r>
              <a:rPr lang="en-US" sz="1600" dirty="0" smtClean="0">
                <a:solidFill>
                  <a:schemeClr val="accent5">
                    <a:lumMod val="50000"/>
                  </a:schemeClr>
                </a:solidFill>
              </a:rPr>
              <a:t>3. There  must be at </a:t>
            </a:r>
            <a:r>
              <a:rPr lang="en-US" sz="1600" dirty="0">
                <a:solidFill>
                  <a:schemeClr val="accent5">
                    <a:lumMod val="50000"/>
                  </a:schemeClr>
                </a:solidFill>
              </a:rPr>
              <a:t>least one indicator for each activity or outcome of </a:t>
            </a:r>
            <a:r>
              <a:rPr lang="en-US" sz="1600" dirty="0" smtClean="0">
                <a:solidFill>
                  <a:schemeClr val="accent5">
                    <a:lumMod val="50000"/>
                  </a:schemeClr>
                </a:solidFill>
              </a:rPr>
              <a:t>interest-- BUT</a:t>
            </a:r>
            <a:r>
              <a:rPr lang="en-US" sz="1600" dirty="0">
                <a:solidFill>
                  <a:schemeClr val="accent5">
                    <a:lumMod val="50000"/>
                  </a:schemeClr>
                </a:solidFill>
              </a:rPr>
              <a:t>, </a:t>
            </a:r>
            <a:r>
              <a:rPr lang="en-US" sz="1600" dirty="0" smtClean="0">
                <a:solidFill>
                  <a:schemeClr val="accent5">
                    <a:lumMod val="50000"/>
                  </a:schemeClr>
                </a:solidFill>
              </a:rPr>
              <a:t>you may </a:t>
            </a:r>
            <a:r>
              <a:rPr lang="en-US" sz="1600" dirty="0">
                <a:solidFill>
                  <a:schemeClr val="accent5">
                    <a:lumMod val="50000"/>
                  </a:schemeClr>
                </a:solidFill>
              </a:rPr>
              <a:t>need multiple </a:t>
            </a:r>
            <a:r>
              <a:rPr lang="en-US" sz="1600" dirty="0" smtClean="0">
                <a:solidFill>
                  <a:schemeClr val="accent5">
                    <a:lumMod val="50000"/>
                  </a:schemeClr>
                </a:solidFill>
              </a:rPr>
              <a:t>indicators.</a:t>
            </a:r>
          </a:p>
          <a:p>
            <a:pPr marL="498528" lvl="2" indent="-231775">
              <a:lnSpc>
                <a:spcPts val="1900"/>
              </a:lnSpc>
              <a:spcBef>
                <a:spcPts val="600"/>
              </a:spcBef>
              <a:buClr>
                <a:schemeClr val="accent5">
                  <a:lumMod val="50000"/>
                </a:schemeClr>
              </a:buClr>
              <a:buSzPct val="150000"/>
              <a:buFont typeface="Arial" pitchFamily="34" charset="0"/>
              <a:buChar char="•"/>
            </a:pPr>
            <a:r>
              <a:rPr lang="en-US" sz="1600" dirty="0" smtClean="0">
                <a:solidFill>
                  <a:schemeClr val="tx2"/>
                </a:solidFill>
              </a:rPr>
              <a:t>The use of multiple indicators is called “triangulation”.</a:t>
            </a:r>
          </a:p>
          <a:p>
            <a:pPr marL="231775" indent="-231775">
              <a:lnSpc>
                <a:spcPts val="1900"/>
              </a:lnSpc>
              <a:spcBef>
                <a:spcPts val="600"/>
              </a:spcBef>
              <a:buClr>
                <a:schemeClr val="accent5">
                  <a:lumMod val="50000"/>
                </a:schemeClr>
              </a:buClr>
              <a:buSzPct val="150000"/>
            </a:pPr>
            <a:endParaRPr lang="en-US" dirty="0">
              <a:solidFill>
                <a:schemeClr val="accent5">
                  <a:lumMod val="50000"/>
                </a:schemeClr>
              </a:solidFill>
            </a:endParaRPr>
          </a:p>
        </p:txBody>
      </p:sp>
    </p:spTree>
  </p:cSld>
  <p:clrMapOvr>
    <a:masterClrMapping/>
  </p:clrMapOvr>
  <p:transition advTm="59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Grp="1"/>
          </p:cNvSpPr>
          <p:nvPr>
            <p:ph type="title"/>
          </p:nvPr>
        </p:nvSpPr>
        <p:spPr/>
        <p:txBody>
          <a:bodyPr/>
          <a:lstStyle/>
          <a:p>
            <a:pPr lvl="0"/>
            <a:r>
              <a:rPr lang="en-US" dirty="0"/>
              <a:t>Good Indicators Can Vary in </a:t>
            </a:r>
            <a:r>
              <a:rPr lang="en-US" dirty="0" smtClean="0"/>
              <a:t/>
            </a:r>
            <a:br>
              <a:rPr lang="en-US" dirty="0" smtClean="0"/>
            </a:br>
            <a:r>
              <a:rPr lang="en-US" dirty="0" smtClean="0"/>
              <a:t>Level </a:t>
            </a:r>
            <a:r>
              <a:rPr lang="en-US" dirty="0"/>
              <a:t>of Specificity</a:t>
            </a:r>
          </a:p>
        </p:txBody>
      </p:sp>
      <p:graphicFrame>
        <p:nvGraphicFramePr>
          <p:cNvPr id="6" name="Table 5"/>
          <p:cNvGraphicFramePr>
            <a:graphicFrameLocks noGrp="1"/>
          </p:cNvGraphicFramePr>
          <p:nvPr/>
        </p:nvGraphicFramePr>
        <p:xfrm>
          <a:off x="458787" y="1112520"/>
          <a:ext cx="4953000" cy="2316480"/>
        </p:xfrm>
        <a:graphic>
          <a:graphicData uri="http://schemas.openxmlformats.org/drawingml/2006/table">
            <a:tbl>
              <a:tblPr>
                <a:tableStyleId>{3C2FFA5D-87B4-456A-9821-1D502468CF0F}</a:tableStyleId>
              </a:tblPr>
              <a:tblGrid>
                <a:gridCol w="990600"/>
                <a:gridCol w="2743200"/>
                <a:gridCol w="1219200"/>
              </a:tblGrid>
              <a:tr h="335280">
                <a:tc gridSpan="3">
                  <a:txBody>
                    <a:bodyPr/>
                    <a:lstStyle/>
                    <a:p>
                      <a:pPr marL="0" marR="0" algn="ctr">
                        <a:spcBef>
                          <a:spcPts val="0"/>
                        </a:spcBef>
                        <a:spcAft>
                          <a:spcPts val="0"/>
                        </a:spcAft>
                      </a:pPr>
                      <a:r>
                        <a:rPr lang="en-US" sz="1600" b="1" dirty="0" smtClean="0">
                          <a:solidFill>
                            <a:schemeClr val="bg1"/>
                          </a:solidFill>
                        </a:rPr>
                        <a:t>Concept: </a:t>
                      </a:r>
                      <a:r>
                        <a:rPr lang="en-US" sz="1600" b="1" dirty="0" smtClean="0">
                          <a:solidFill>
                            <a:schemeClr val="bg1"/>
                          </a:solidFill>
                          <a:latin typeface="+mn-lt"/>
                        </a:rPr>
                        <a:t>Timely jail screening</a:t>
                      </a:r>
                      <a:endParaRPr lang="en-US" sz="1600" b="1" dirty="0" smtClean="0">
                        <a:solidFill>
                          <a:schemeClr val="bg1"/>
                        </a:solidFill>
                        <a:latin typeface="+mn-lt"/>
                        <a:ea typeface="Times New Roman"/>
                        <a:cs typeface="Arial" pitchFamily="34" charset="0"/>
                      </a:endParaRPr>
                    </a:p>
                  </a:txBody>
                  <a:tcPr marL="45720" marR="45720">
                    <a:solidFill>
                      <a:schemeClr val="accent1">
                        <a:lumMod val="75000"/>
                      </a:schemeClr>
                    </a:solidFill>
                  </a:tcPr>
                </a:tc>
                <a:tc hMerge="1">
                  <a:txBody>
                    <a:bodyPr/>
                    <a:lstStyle/>
                    <a:p>
                      <a:pPr marL="0" marR="0" indent="0" algn="ctr" defTabSz="609722" rtl="0" eaLnBrk="1" fontAlgn="auto" latinLnBrk="0" hangingPunct="1">
                        <a:lnSpc>
                          <a:spcPct val="100000"/>
                        </a:lnSpc>
                        <a:spcBef>
                          <a:spcPts val="0"/>
                        </a:spcBef>
                        <a:spcAft>
                          <a:spcPts val="0"/>
                        </a:spcAft>
                        <a:buClrTx/>
                        <a:buSzTx/>
                        <a:buFontTx/>
                        <a:buNone/>
                        <a:tabLst/>
                        <a:defRPr/>
                      </a:pPr>
                      <a:endParaRPr lang="en-US" sz="1600" b="1" dirty="0" smtClean="0">
                        <a:solidFill>
                          <a:schemeClr val="bg1"/>
                        </a:solidFill>
                        <a:latin typeface="+mn-lt"/>
                        <a:ea typeface="Times New Roman"/>
                        <a:cs typeface="Arial" pitchFamily="34" charset="0"/>
                      </a:endParaRPr>
                    </a:p>
                  </a:txBody>
                  <a:tcPr marL="45720" marR="45720">
                    <a:solidFill>
                      <a:schemeClr val="accent1">
                        <a:lumMod val="75000"/>
                      </a:schemeClr>
                    </a:solidFill>
                  </a:tcPr>
                </a:tc>
                <a:tc hMerge="1">
                  <a:txBody>
                    <a:bodyPr/>
                    <a:lstStyle/>
                    <a:p>
                      <a:pPr marL="0" marR="0" algn="ctr">
                        <a:spcBef>
                          <a:spcPts val="0"/>
                        </a:spcBef>
                        <a:spcAft>
                          <a:spcPts val="0"/>
                        </a:spcAft>
                      </a:pPr>
                      <a:endParaRPr lang="en-US" sz="1600" b="1" dirty="0" smtClean="0">
                        <a:solidFill>
                          <a:schemeClr val="bg1"/>
                        </a:solidFill>
                        <a:latin typeface="+mn-lt"/>
                        <a:ea typeface="Times New Roman"/>
                        <a:cs typeface="Arial" pitchFamily="34" charset="0"/>
                      </a:endParaRPr>
                    </a:p>
                  </a:txBody>
                  <a:tcPr marL="45720" marR="45720">
                    <a:solidFill>
                      <a:schemeClr val="accent1">
                        <a:lumMod val="75000"/>
                      </a:schemeClr>
                    </a:solidFill>
                  </a:tcPr>
                </a:tc>
              </a:tr>
              <a:tr h="0">
                <a:tc>
                  <a:txBody>
                    <a:bodyPr/>
                    <a:lstStyle/>
                    <a:p>
                      <a:pPr marL="0" marR="0">
                        <a:spcBef>
                          <a:spcPts val="0"/>
                        </a:spcBef>
                        <a:spcAft>
                          <a:spcPts val="0"/>
                        </a:spcAft>
                      </a:pPr>
                      <a:r>
                        <a:rPr lang="en-US" sz="1400" dirty="0" smtClean="0"/>
                        <a:t>Indicator</a:t>
                      </a:r>
                      <a:endParaRPr lang="en-US" sz="1400" b="1" dirty="0">
                        <a:latin typeface="Arial" pitchFamily="34" charset="0"/>
                        <a:ea typeface="Times New Roman"/>
                        <a:cs typeface="Arial" pitchFamily="34" charset="0"/>
                      </a:endParaRPr>
                    </a:p>
                  </a:txBody>
                  <a:tcPr marL="45720" marR="45720"/>
                </a:tc>
                <a:tc>
                  <a:txBody>
                    <a:bodyPr/>
                    <a:lstStyle/>
                    <a:p>
                      <a:pPr marL="0" marR="0">
                        <a:spcBef>
                          <a:spcPts val="0"/>
                        </a:spcBef>
                        <a:spcAft>
                          <a:spcPts val="0"/>
                        </a:spcAft>
                      </a:pPr>
                      <a:r>
                        <a:rPr lang="en-US" sz="1400" dirty="0"/>
                        <a:t>Inmates are screened prior to </a:t>
                      </a:r>
                      <a:r>
                        <a:rPr lang="en-US" sz="1400" dirty="0" smtClean="0"/>
                        <a:t>release, OR</a:t>
                      </a:r>
                      <a:endParaRPr lang="en-US" sz="1400" b="1" dirty="0">
                        <a:latin typeface="Arial" pitchFamily="34" charset="0"/>
                        <a:ea typeface="Times New Roman"/>
                        <a:cs typeface="Arial" pitchFamily="34" charset="0"/>
                      </a:endParaRPr>
                    </a:p>
                  </a:txBody>
                  <a:tcPr marL="45720" marR="45720"/>
                </a:tc>
                <a:tc>
                  <a:txBody>
                    <a:bodyPr/>
                    <a:lstStyle/>
                    <a:p>
                      <a:pPr marL="0" marR="0">
                        <a:spcBef>
                          <a:spcPts val="0"/>
                        </a:spcBef>
                        <a:spcAft>
                          <a:spcPts val="0"/>
                        </a:spcAft>
                      </a:pPr>
                      <a:r>
                        <a:rPr lang="en-US" sz="1400" b="0" dirty="0" smtClean="0">
                          <a:latin typeface="Arial" pitchFamily="34" charset="0"/>
                          <a:ea typeface="Times New Roman"/>
                          <a:cs typeface="Arial" pitchFamily="34" charset="0"/>
                        </a:rPr>
                        <a:t>Specificity: low</a:t>
                      </a:r>
                      <a:endParaRPr lang="en-US" sz="1400" b="0" dirty="0">
                        <a:latin typeface="Arial" pitchFamily="34" charset="0"/>
                        <a:ea typeface="Times New Roman"/>
                        <a:cs typeface="Arial" pitchFamily="34" charset="0"/>
                      </a:endParaRPr>
                    </a:p>
                  </a:txBody>
                  <a:tcPr marL="45720" marR="45720"/>
                </a:tc>
              </a:tr>
              <a:tr h="0">
                <a:tc>
                  <a:txBody>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1400" dirty="0" smtClean="0"/>
                        <a:t>Indicator</a:t>
                      </a:r>
                      <a:endParaRPr lang="en-US" sz="1400" b="1" dirty="0" smtClean="0">
                        <a:latin typeface="Arial" pitchFamily="34" charset="0"/>
                        <a:ea typeface="Times New Roman"/>
                        <a:cs typeface="Arial" pitchFamily="34" charset="0"/>
                      </a:endParaRPr>
                    </a:p>
                    <a:p>
                      <a:pPr marL="0" marR="0">
                        <a:spcBef>
                          <a:spcPts val="0"/>
                        </a:spcBef>
                        <a:spcAft>
                          <a:spcPts val="0"/>
                        </a:spcAft>
                      </a:pPr>
                      <a:endParaRPr lang="en-US" sz="1400" b="1" dirty="0">
                        <a:latin typeface="Arial" pitchFamily="34" charset="0"/>
                        <a:ea typeface="Times New Roman"/>
                        <a:cs typeface="Arial" pitchFamily="34" charset="0"/>
                      </a:endParaRPr>
                    </a:p>
                  </a:txBody>
                  <a:tcPr marL="45720" marR="45720"/>
                </a:tc>
                <a:tc>
                  <a:txBody>
                    <a:bodyPr/>
                    <a:lstStyle/>
                    <a:p>
                      <a:pPr marL="0" marR="0">
                        <a:spcBef>
                          <a:spcPts val="0"/>
                        </a:spcBef>
                        <a:spcAft>
                          <a:spcPts val="0"/>
                        </a:spcAft>
                      </a:pPr>
                      <a:r>
                        <a:rPr lang="en-US" sz="1400"/>
                        <a:t>% inmates screened prior to release, OR</a:t>
                      </a:r>
                      <a:endParaRPr lang="en-US" sz="1400" b="1">
                        <a:latin typeface="Arial" pitchFamily="34" charset="0"/>
                        <a:ea typeface="Times New Roman"/>
                        <a:cs typeface="Arial" pitchFamily="34" charset="0"/>
                      </a:endParaRPr>
                    </a:p>
                  </a:txBody>
                  <a:tcPr marL="45720" marR="45720"/>
                </a:tc>
                <a:tc>
                  <a:txBody>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1400" b="0" dirty="0" smtClean="0">
                          <a:latin typeface="Arial" pitchFamily="34" charset="0"/>
                          <a:ea typeface="Times New Roman"/>
                          <a:cs typeface="Arial" pitchFamily="34" charset="0"/>
                        </a:rPr>
                        <a:t>Specificity: medium</a:t>
                      </a:r>
                    </a:p>
                    <a:p>
                      <a:pPr marL="0" marR="0">
                        <a:spcBef>
                          <a:spcPts val="0"/>
                        </a:spcBef>
                        <a:spcAft>
                          <a:spcPts val="0"/>
                        </a:spcAft>
                      </a:pPr>
                      <a:endParaRPr lang="en-US" sz="1400" b="1" dirty="0">
                        <a:latin typeface="Arial" pitchFamily="34" charset="0"/>
                        <a:ea typeface="Times New Roman"/>
                        <a:cs typeface="Arial" pitchFamily="34" charset="0"/>
                      </a:endParaRPr>
                    </a:p>
                  </a:txBody>
                  <a:tcPr marL="45720" marR="45720"/>
                </a:tc>
              </a:tr>
              <a:tr h="224197">
                <a:tc>
                  <a:txBody>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1400" dirty="0" smtClean="0"/>
                        <a:t>Indicator</a:t>
                      </a:r>
                      <a:endParaRPr lang="en-US" sz="1400" b="1" dirty="0" smtClean="0">
                        <a:latin typeface="Arial" pitchFamily="34" charset="0"/>
                        <a:ea typeface="Times New Roman"/>
                        <a:cs typeface="Arial" pitchFamily="34" charset="0"/>
                      </a:endParaRPr>
                    </a:p>
                    <a:p>
                      <a:pPr marL="0" marR="0">
                        <a:spcBef>
                          <a:spcPts val="0"/>
                        </a:spcBef>
                        <a:spcAft>
                          <a:spcPts val="0"/>
                        </a:spcAft>
                      </a:pPr>
                      <a:endParaRPr lang="en-US" sz="1400" b="1" dirty="0">
                        <a:latin typeface="Arial" pitchFamily="34" charset="0"/>
                        <a:ea typeface="Times New Roman"/>
                        <a:cs typeface="Arial" pitchFamily="34" charset="0"/>
                      </a:endParaRPr>
                    </a:p>
                  </a:txBody>
                  <a:tcPr marL="45720" marR="45720"/>
                </a:tc>
                <a:tc>
                  <a:txBody>
                    <a:bodyPr/>
                    <a:lstStyle/>
                    <a:p>
                      <a:pPr marL="0" marR="0">
                        <a:spcBef>
                          <a:spcPts val="0"/>
                        </a:spcBef>
                        <a:spcAft>
                          <a:spcPts val="0"/>
                        </a:spcAft>
                      </a:pPr>
                      <a:r>
                        <a:rPr lang="en-US" sz="1400" dirty="0"/>
                        <a:t>80% of felony inmates screened within 24 hours of booking</a:t>
                      </a:r>
                      <a:endParaRPr lang="en-US" sz="1400" b="1" dirty="0">
                        <a:latin typeface="Arial" pitchFamily="34" charset="0"/>
                        <a:ea typeface="Times New Roman"/>
                        <a:cs typeface="Arial" pitchFamily="34" charset="0"/>
                      </a:endParaRPr>
                    </a:p>
                  </a:txBody>
                  <a:tcPr marL="45720" marR="45720"/>
                </a:tc>
                <a:tc>
                  <a:txBody>
                    <a:bodyPr/>
                    <a:lstStyle/>
                    <a:p>
                      <a:pPr marL="0" marR="0" indent="0" algn="l" defTabSz="609722" rtl="0" eaLnBrk="1" fontAlgn="auto" latinLnBrk="0" hangingPunct="1">
                        <a:lnSpc>
                          <a:spcPct val="100000"/>
                        </a:lnSpc>
                        <a:spcBef>
                          <a:spcPts val="0"/>
                        </a:spcBef>
                        <a:spcAft>
                          <a:spcPts val="0"/>
                        </a:spcAft>
                        <a:buClrTx/>
                        <a:buSzTx/>
                        <a:buFontTx/>
                        <a:buNone/>
                        <a:tabLst/>
                        <a:defRPr/>
                      </a:pPr>
                      <a:r>
                        <a:rPr lang="en-US" sz="1400" b="0" smtClean="0">
                          <a:latin typeface="Arial" pitchFamily="34" charset="0"/>
                          <a:ea typeface="Times New Roman"/>
                          <a:cs typeface="Arial" pitchFamily="34" charset="0"/>
                        </a:rPr>
                        <a:t>Specificity: high</a:t>
                      </a:r>
                    </a:p>
                    <a:p>
                      <a:pPr marL="0" marR="0">
                        <a:spcBef>
                          <a:spcPts val="0"/>
                        </a:spcBef>
                        <a:spcAft>
                          <a:spcPts val="0"/>
                        </a:spcAft>
                      </a:pPr>
                      <a:endParaRPr lang="en-US" sz="1400" b="1" dirty="0">
                        <a:latin typeface="Arial" pitchFamily="34" charset="0"/>
                        <a:ea typeface="Times New Roman"/>
                        <a:cs typeface="Arial" pitchFamily="34" charset="0"/>
                      </a:endParaRPr>
                    </a:p>
                  </a:txBody>
                  <a:tcPr marL="45720" marR="45720"/>
                </a:tc>
              </a:tr>
            </a:tbl>
          </a:graphicData>
        </a:graphic>
      </p:graphicFrame>
    </p:spTree>
  </p:cSld>
  <p:clrMapOvr>
    <a:masterClrMapping/>
  </p:clrMapOvr>
  <p:transition advTm="27000">
    <p:wipe dir="d"/>
  </p:transition>
  <p:timing>
    <p:tnLst>
      <p:par>
        <p:cTn id="1" dur="indefinite" restart="never" nodeType="tmRoot"/>
      </p:par>
    </p:tnLst>
  </p:timing>
</p:sld>
</file>

<file path=ppt/theme/theme1.xml><?xml version="1.0" encoding="utf-8"?>
<a:theme xmlns:a="http://schemas.openxmlformats.org/drawingml/2006/main" name="4A_with_notes">
  <a:themeElements>
    <a:clrScheme name="Custom 2">
      <a:dk1>
        <a:srgbClr val="000000"/>
      </a:dk1>
      <a:lt1>
        <a:srgbClr val="FFFFFF"/>
      </a:lt1>
      <a:dk2>
        <a:srgbClr val="4C3A62"/>
      </a:dk2>
      <a:lt2>
        <a:srgbClr val="808080"/>
      </a:lt2>
      <a:accent1>
        <a:srgbClr val="6985B6"/>
      </a:accent1>
      <a:accent2>
        <a:srgbClr val="3333CC"/>
      </a:accent2>
      <a:accent3>
        <a:srgbClr val="FFFFFF"/>
      </a:accent3>
      <a:accent4>
        <a:srgbClr val="000000"/>
      </a:accent4>
      <a:accent5>
        <a:srgbClr val="C1D5B0"/>
      </a:accent5>
      <a:accent6>
        <a:srgbClr val="2D2DB9"/>
      </a:accent6>
      <a:hlink>
        <a:srgbClr val="CCCCFF"/>
      </a:hlink>
      <a:folHlink>
        <a:srgbClr val="B2B2B2"/>
      </a:folHlink>
    </a:clrScheme>
    <a:fontScheme name="blue_webinar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4A_with_notes</Template>
  <TotalTime>3</TotalTime>
  <Words>5819</Words>
  <Application>Microsoft Office PowerPoint</Application>
  <PresentationFormat>Custom</PresentationFormat>
  <Paragraphs>430</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4A_with_notes</vt:lpstr>
      <vt:lpstr>Focus On… “Data Collection Choices” </vt:lpstr>
      <vt:lpstr>This Module…</vt:lpstr>
      <vt:lpstr>CDC’s Evaluation Framework</vt:lpstr>
      <vt:lpstr>What is an indicator?</vt:lpstr>
      <vt:lpstr>Why Indicators?</vt:lpstr>
      <vt:lpstr>Selecting Good Indicators</vt:lpstr>
      <vt:lpstr>Selecting Good Indicators</vt:lpstr>
      <vt:lpstr>Selecting Good Indicators</vt:lpstr>
      <vt:lpstr>Good Indicators Can Vary in  Level of Specificity</vt:lpstr>
      <vt:lpstr>Provider Education:  Our Evaluation Focus</vt:lpstr>
      <vt:lpstr>Provider Education:   Possible Indicators</vt:lpstr>
      <vt:lpstr>Provider Education:   Possible Indicators</vt:lpstr>
      <vt:lpstr>Data Collection Choices</vt:lpstr>
      <vt:lpstr>Characterizing Data Collection Methods and Sources</vt:lpstr>
      <vt:lpstr>Quantitative and Qualitative</vt:lpstr>
      <vt:lpstr>Six (Most) Common Ways to Collect Data</vt:lpstr>
      <vt:lpstr>CDC’s Evaluation Framework</vt:lpstr>
      <vt:lpstr>Choosing Methods—Cross-Walk to Evaluation Standards</vt:lpstr>
      <vt:lpstr>Choosing Methods—Cross-Walk to Evaluation Standards</vt:lpstr>
      <vt:lpstr>Choosing Methods—Cross-Walk to Evaluation Standards</vt:lpstr>
      <vt:lpstr>Choosing Methods—Cross-Walk to Evaluation Standards</vt:lpstr>
      <vt:lpstr>Choosing Methods—Cross-Walk to Evaluation Standards</vt:lpstr>
      <vt:lpstr>Trade-offs of Different Data  Collection Methods</vt:lpstr>
      <vt:lpstr> Example 1:Sexual Behavior of High School Males</vt:lpstr>
      <vt:lpstr>Example 1:Sexual Behavior of High School Males</vt:lpstr>
      <vt:lpstr>Example 1:Sexual Behavior of High School Males</vt:lpstr>
      <vt:lpstr>Example 1:Sexual Behavior of High School Males</vt:lpstr>
      <vt:lpstr>Example 2: Intimate Partner Violence</vt:lpstr>
      <vt:lpstr>Example 2: Intimate Partner Violence</vt:lpstr>
      <vt:lpstr>Example 2: Intimate Partner Violence</vt:lpstr>
      <vt:lpstr>Example 2: Intimate Partner Violence</vt:lpstr>
      <vt:lpstr>Example 3: Reduce Lead Burden in Household</vt:lpstr>
      <vt:lpstr>Example 3: Reduce Lead Burden in Household</vt:lpstr>
      <vt:lpstr>Example 3: Reduce Lead Burden in Household</vt:lpstr>
      <vt:lpstr>The Best Method Depends on  the Specific Situation </vt:lpstr>
      <vt:lpstr>Provider Education:  Our Evaluation Focus</vt:lpstr>
      <vt:lpstr>Provider Education:   Possible Indicators</vt:lpstr>
      <vt:lpstr>Provider Education:   Possible Methods</vt:lpstr>
      <vt:lpstr>Provider Education:   Possible Methods</vt:lpstr>
      <vt:lpstr>Mixed Methods: Definition</vt:lpstr>
      <vt:lpstr>Why Mixed Methods?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“Data Collection Choices” </dc:title>
  <dc:creator>User</dc:creator>
  <cp:lastModifiedBy>User</cp:lastModifiedBy>
  <cp:revision>1</cp:revision>
  <dcterms:created xsi:type="dcterms:W3CDTF">2012-05-31T21:11:33Z</dcterms:created>
  <dcterms:modified xsi:type="dcterms:W3CDTF">2012-05-31T21:14:57Z</dcterms:modified>
</cp:coreProperties>
</file>